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2"/>
  </p:notesMasterIdLst>
  <p:sldIdLst>
    <p:sldId id="495" r:id="rId2"/>
    <p:sldId id="511" r:id="rId3"/>
    <p:sldId id="512" r:id="rId4"/>
    <p:sldId id="513" r:id="rId5"/>
    <p:sldId id="525" r:id="rId6"/>
    <p:sldId id="526" r:id="rId7"/>
    <p:sldId id="514" r:id="rId8"/>
    <p:sldId id="521" r:id="rId9"/>
    <p:sldId id="522" r:id="rId10"/>
    <p:sldId id="523" r:id="rId1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56" autoAdjust="0"/>
    <p:restoredTop sz="88929" autoAdjust="0"/>
  </p:normalViewPr>
  <p:slideViewPr>
    <p:cSldViewPr>
      <p:cViewPr varScale="1">
        <p:scale>
          <a:sx n="81" d="100"/>
          <a:sy n="81" d="100"/>
        </p:scale>
        <p:origin x="-122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862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47B4A95-B3D4-4C65-9EFF-916EDCDC6121}" type="datetimeFigureOut">
              <a:rPr lang="ru-RU"/>
              <a:pPr>
                <a:defRPr/>
              </a:pPr>
              <a:t>19.03.2025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7DA2EB6C-E3CB-4401-B77D-9E991C87E5C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8493303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6387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29AACAB-372E-45AA-86A3-F9616980CAF3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ru-RU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6290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8435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68E8BDE-9745-438B-8956-5DE7F83D1DF7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ru-RU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240379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0483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C6D1A82-5154-4505-BBF4-DCC8DD54A0B7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ru-RU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969818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0483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C6D1A82-5154-4505-BBF4-DCC8DD54A0B7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ru-RU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488432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0483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C6D1A82-5154-4505-BBF4-DCC8DD54A0B7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ru-RU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622780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2531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0451282-1D12-4E13-BA7D-B80C852BF98D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ru-RU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782614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err="1" smtClean="0"/>
              <a:t>русь</a:t>
            </a:r>
            <a:endParaRPr lang="be-BY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A2EB6C-E3CB-4401-B77D-9E991C87E5C8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709976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7651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F78C15E-3E98-493D-AA5D-4FE9FE12A679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ru-RU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187784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9699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291F47C-6CF4-488F-B10B-2EA9B42D25E6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ru-RU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460850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E4BDA1-0563-4007-A71C-9B04BEEA28F1}" type="slidenum">
              <a:rPr lang="ru-RU" altLang="be-BY"/>
              <a:pPr>
                <a:defRPr/>
              </a:pPr>
              <a:t>‹#›</a:t>
            </a:fld>
            <a:endParaRPr lang="ru-RU" altLang="be-BY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643A2F-F078-4583-A933-882F4867ECF7}" type="slidenum">
              <a:rPr lang="ru-RU" altLang="be-BY"/>
              <a:pPr>
                <a:defRPr/>
              </a:pPr>
              <a:t>‹#›</a:t>
            </a:fld>
            <a:endParaRPr lang="ru-RU" altLang="be-BY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5BFE2D-A172-41CC-A81D-94EA92CEAD71}" type="slidenum">
              <a:rPr lang="ru-RU" altLang="be-BY"/>
              <a:pPr>
                <a:defRPr/>
              </a:pPr>
              <a:t>‹#›</a:t>
            </a:fld>
            <a:endParaRPr lang="ru-RU" altLang="be-BY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803E8B-4022-4B55-BED1-BFD8F764C926}" type="slidenum">
              <a:rPr lang="ru-RU" altLang="be-BY"/>
              <a:pPr>
                <a:defRPr/>
              </a:pPr>
              <a:t>‹#›</a:t>
            </a:fld>
            <a:endParaRPr lang="ru-RU" altLang="be-BY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E226B0-583D-45FB-819D-0538CB0B7A64}" type="slidenum">
              <a:rPr lang="ru-RU" altLang="be-BY"/>
              <a:pPr>
                <a:defRPr/>
              </a:pPr>
              <a:t>‹#›</a:t>
            </a:fld>
            <a:endParaRPr lang="ru-RU" altLang="be-BY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E43637-9532-4276-9898-75F7C777C383}" type="slidenum">
              <a:rPr lang="ru-RU" altLang="be-BY"/>
              <a:pPr>
                <a:defRPr/>
              </a:pPr>
              <a:t>‹#›</a:t>
            </a:fld>
            <a:endParaRPr lang="ru-RU" altLang="be-BY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451A5A-42E0-4E51-BDE4-ADEB7A85E396}" type="slidenum">
              <a:rPr lang="ru-RU" altLang="be-BY"/>
              <a:pPr>
                <a:defRPr/>
              </a:pPr>
              <a:t>‹#›</a:t>
            </a:fld>
            <a:endParaRPr lang="ru-RU" altLang="be-BY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46F9BB-01FB-47CE-9C6B-A450223FA7AE}" type="slidenum">
              <a:rPr lang="ru-RU" altLang="be-BY"/>
              <a:pPr>
                <a:defRPr/>
              </a:pPr>
              <a:t>‹#›</a:t>
            </a:fld>
            <a:endParaRPr lang="ru-RU" altLang="be-BY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BB9900-6719-4BE2-B30F-815CA976DDB9}" type="slidenum">
              <a:rPr lang="ru-RU" altLang="be-BY"/>
              <a:pPr>
                <a:defRPr/>
              </a:pPr>
              <a:t>‹#›</a:t>
            </a:fld>
            <a:endParaRPr lang="ru-RU" altLang="be-BY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9A2894-783F-4C3D-B2FA-2753D6BA47C1}" type="slidenum">
              <a:rPr lang="ru-RU" altLang="be-BY"/>
              <a:pPr>
                <a:defRPr/>
              </a:pPr>
              <a:t>‹#›</a:t>
            </a:fld>
            <a:endParaRPr lang="ru-RU" altLang="be-BY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7FC402-7A99-4199-A2B8-EC3A4B848401}" type="slidenum">
              <a:rPr lang="ru-RU" altLang="be-BY"/>
              <a:pPr>
                <a:defRPr/>
              </a:pPr>
              <a:t>‹#›</a:t>
            </a:fld>
            <a:endParaRPr lang="ru-RU" altLang="be-BY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be-BY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be-BY" smtClean="0"/>
              <a:t>Образец текста</a:t>
            </a:r>
          </a:p>
          <a:p>
            <a:pPr lvl="1"/>
            <a:r>
              <a:rPr lang="ru-RU" altLang="be-BY" smtClean="0"/>
              <a:t>Второй уровень</a:t>
            </a:r>
          </a:p>
          <a:p>
            <a:pPr lvl="2"/>
            <a:r>
              <a:rPr lang="ru-RU" altLang="be-BY" smtClean="0"/>
              <a:t>Третий уровень</a:t>
            </a:r>
          </a:p>
          <a:p>
            <a:pPr lvl="3"/>
            <a:r>
              <a:rPr lang="ru-RU" altLang="be-BY" smtClean="0"/>
              <a:t>Четвертый уровень</a:t>
            </a:r>
          </a:p>
          <a:p>
            <a:pPr lvl="4"/>
            <a:r>
              <a:rPr lang="ru-RU" altLang="be-BY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panose="020B0604020202020204" pitchFamily="34" charset="0"/>
                <a:cs typeface="+mn-cs"/>
              </a:defRPr>
            </a:lvl1pPr>
          </a:lstStyle>
          <a:p>
            <a:pPr>
              <a:defRPr/>
            </a:pPr>
            <a:fld id="{29860F07-CADD-4D4C-98B3-7A3B0EE54530}" type="slidenum">
              <a:rPr lang="ru-RU" altLang="be-BY"/>
              <a:pPr>
                <a:defRPr/>
              </a:pPr>
              <a:t>‹#›</a:t>
            </a:fld>
            <a:endParaRPr lang="ru-RU" altLang="be-B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Прямоугольник 4"/>
          <p:cNvSpPr>
            <a:spLocks noChangeArrowheads="1"/>
          </p:cNvSpPr>
          <p:nvPr/>
        </p:nvSpPr>
        <p:spPr bwMode="auto">
          <a:xfrm>
            <a:off x="0" y="2420888"/>
            <a:ext cx="9144000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4400" b="1" dirty="0"/>
              <a:t>Республика </a:t>
            </a:r>
            <a:r>
              <a:rPr lang="ru-RU" sz="4400" b="1" dirty="0" smtClean="0"/>
              <a:t>Беларусь</a:t>
            </a:r>
            <a:br>
              <a:rPr lang="ru-RU" sz="4400" b="1" dirty="0" smtClean="0"/>
            </a:br>
            <a:r>
              <a:rPr lang="ru-RU" sz="4400" b="1" dirty="0" smtClean="0"/>
              <a:t>на </a:t>
            </a:r>
            <a:r>
              <a:rPr lang="ru-RU" sz="4400" b="1" dirty="0"/>
              <a:t>международной арене</a:t>
            </a:r>
            <a:endParaRPr lang="be-BY" sz="4400" b="1" dirty="0"/>
          </a:p>
        </p:txBody>
      </p:sp>
      <p:sp>
        <p:nvSpPr>
          <p:cNvPr id="14339" name="AutoShape 9" descr="Картинки по запросу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be-BY" altLang="be-BY">
              <a:solidFill>
                <a:srgbClr val="000000"/>
              </a:solidFill>
            </a:endParaRPr>
          </a:p>
        </p:txBody>
      </p:sp>
      <p:pic>
        <p:nvPicPr>
          <p:cNvPr id="5" name="Рисунок 3" descr="Геральдический знак МВД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38600" y="0"/>
            <a:ext cx="1023938" cy="1563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Прямоугольник 2"/>
          <p:cNvSpPr>
            <a:spLocks noChangeArrowheads="1"/>
          </p:cNvSpPr>
          <p:nvPr/>
        </p:nvSpPr>
        <p:spPr bwMode="auto">
          <a:xfrm>
            <a:off x="467544" y="1052736"/>
            <a:ext cx="8496944" cy="5693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indent="457200" algn="just"/>
            <a:r>
              <a:rPr lang="ru-RU" sz="2800" dirty="0"/>
              <a:t>Республика Беларусь на международной арене руководствуется общепризнанными принципами международного </a:t>
            </a:r>
            <a:r>
              <a:rPr lang="ru-RU" sz="2800" dirty="0" smtClean="0"/>
              <a:t>права:</a:t>
            </a:r>
          </a:p>
          <a:p>
            <a:pPr indent="457200" algn="just"/>
            <a:r>
              <a:rPr lang="ru-RU" sz="2800" dirty="0" smtClean="0"/>
              <a:t>сотрудничество</a:t>
            </a:r>
            <a:r>
              <a:rPr lang="ru-RU" sz="2800" dirty="0"/>
              <a:t>, равенство государств, неприменение силы или угрозы силой, нерушимость границ, мирное урегулирование споров, невмешательство во внутренние </a:t>
            </a:r>
            <a:r>
              <a:rPr lang="ru-RU" sz="2800" dirty="0" smtClean="0"/>
              <a:t>дела, др. общими </a:t>
            </a:r>
            <a:r>
              <a:rPr lang="ru-RU" sz="2800" dirty="0"/>
              <a:t>принципами и нормами международного права, а также принципами добрососедства в отношениях с сопредельными странами, миролюбия, равенства и взаимного уважения, невмешательства во внутренние дела, отказа от давления и </a:t>
            </a:r>
            <a:r>
              <a:rPr lang="ru-RU" sz="2800" dirty="0" smtClean="0"/>
              <a:t>принуждения.</a:t>
            </a:r>
            <a:endParaRPr lang="ru-RU" sz="2800" dirty="0"/>
          </a:p>
        </p:txBody>
      </p:sp>
      <p:sp>
        <p:nvSpPr>
          <p:cNvPr id="15362" name="Прямоугольник 1"/>
          <p:cNvSpPr>
            <a:spLocks noChangeArrowheads="1"/>
          </p:cNvSpPr>
          <p:nvPr/>
        </p:nvSpPr>
        <p:spPr bwMode="auto">
          <a:xfrm>
            <a:off x="357188" y="237996"/>
            <a:ext cx="8786812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 fontAlgn="t"/>
            <a:r>
              <a:rPr lang="ru-RU" sz="3600" dirty="0" smtClean="0"/>
              <a:t>.</a:t>
            </a:r>
            <a:endParaRPr lang="ru-RU" sz="3600" dirty="0"/>
          </a:p>
          <a:p>
            <a:pPr algn="ctr"/>
            <a:r>
              <a:rPr lang="ru-RU" sz="2400" b="1" dirty="0" smtClean="0">
                <a:latin typeface="+mj-lt"/>
              </a:rPr>
              <a:t> </a:t>
            </a:r>
            <a:endParaRPr lang="be-BY" sz="2400" b="1" dirty="0">
              <a:latin typeface="+mj-lt"/>
            </a:endParaRPr>
          </a:p>
        </p:txBody>
      </p:sp>
      <p:pic>
        <p:nvPicPr>
          <p:cNvPr id="4" name="Рисунок 3" descr="Геральдический знак МВД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0"/>
            <a:ext cx="796925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Прямоугольник 3"/>
          <p:cNvSpPr>
            <a:spLocks noChangeArrowheads="1"/>
          </p:cNvSpPr>
          <p:nvPr/>
        </p:nvSpPr>
        <p:spPr bwMode="auto">
          <a:xfrm>
            <a:off x="899592" y="846237"/>
            <a:ext cx="8064896" cy="3323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indent="514350" algn="just"/>
            <a:r>
              <a:rPr lang="ru-RU" sz="3000" dirty="0"/>
              <a:t>Первая </a:t>
            </a:r>
            <a:r>
              <a:rPr lang="ru-RU" sz="3000" dirty="0" smtClean="0"/>
              <a:t>белорусская </a:t>
            </a:r>
            <a:r>
              <a:rPr lang="ru-RU" sz="3000" dirty="0"/>
              <a:t>инициатива была выдвинута уже на первой </a:t>
            </a:r>
            <a:r>
              <a:rPr lang="ru-RU" sz="3000" dirty="0" smtClean="0"/>
              <a:t>сессии Генеральной </a:t>
            </a:r>
            <a:r>
              <a:rPr lang="ru-RU" sz="3000" dirty="0"/>
              <a:t>Ассамблеи ООН </a:t>
            </a:r>
            <a:r>
              <a:rPr lang="ru-RU" sz="3000" dirty="0" smtClean="0"/>
              <a:t>в </a:t>
            </a:r>
            <a:r>
              <a:rPr lang="ru-RU" sz="3000" dirty="0"/>
              <a:t>1946 году. По предложению делегации БССР ГА ООН 14 февраля 1946 г. одобрила резолюцию «Выдача и наказание военных преступников</a:t>
            </a:r>
            <a:r>
              <a:rPr lang="ru-RU" sz="3000" dirty="0" smtClean="0"/>
              <a:t>»</a:t>
            </a:r>
            <a:endParaRPr lang="ru-RU" sz="2400" b="1" dirty="0">
              <a:latin typeface="+mj-lt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5976" y="4149080"/>
            <a:ext cx="4320480" cy="2422423"/>
          </a:xfrm>
          <a:prstGeom prst="rect">
            <a:avLst/>
          </a:prstGeom>
        </p:spPr>
      </p:pic>
      <p:pic>
        <p:nvPicPr>
          <p:cNvPr id="4" name="Рисунок 3" descr="Геральдический знак МВД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" y="0"/>
            <a:ext cx="796925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Прямоугольник 3"/>
          <p:cNvSpPr>
            <a:spLocks noChangeArrowheads="1"/>
          </p:cNvSpPr>
          <p:nvPr/>
        </p:nvSpPr>
        <p:spPr bwMode="auto">
          <a:xfrm>
            <a:off x="683568" y="908720"/>
            <a:ext cx="7919988" cy="4062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indent="514350" algn="just"/>
            <a:r>
              <a:rPr lang="ru-RU" sz="2600" dirty="0"/>
              <a:t>На 28-й сессии </a:t>
            </a:r>
            <a:r>
              <a:rPr lang="ru-RU" sz="2600" dirty="0" smtClean="0"/>
              <a:t>ГА ООН </a:t>
            </a:r>
            <a:r>
              <a:rPr lang="ru-RU" sz="2600" dirty="0"/>
              <a:t>в 14 декабря 1973 г. по инициативе БССР была принята резолюция «Использование научно-технического прогресса в интересах мира и социального развития», на основании которой впоследствии разработаны соответствующие декларация и резолюции ООН, касающиеся запрещения разработки и производства новых видов оружия массового </a:t>
            </a:r>
            <a:r>
              <a:rPr lang="ru-RU" sz="2600" dirty="0" smtClean="0"/>
              <a:t>уничтожения. </a:t>
            </a:r>
          </a:p>
          <a:p>
            <a:pPr indent="514350"/>
            <a:endParaRPr lang="ru-RU" sz="2400" b="1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23928" y="4156716"/>
            <a:ext cx="4967660" cy="2421734"/>
          </a:xfrm>
          <a:prstGeom prst="rect">
            <a:avLst/>
          </a:prstGeom>
        </p:spPr>
      </p:pic>
      <p:pic>
        <p:nvPicPr>
          <p:cNvPr id="4" name="Рисунок 3" descr="Геральдический знак МВД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" y="0"/>
            <a:ext cx="796925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Прямоугольник 3"/>
          <p:cNvSpPr>
            <a:spLocks noChangeArrowheads="1"/>
          </p:cNvSpPr>
          <p:nvPr/>
        </p:nvSpPr>
        <p:spPr bwMode="auto">
          <a:xfrm>
            <a:off x="755576" y="692696"/>
            <a:ext cx="7991996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indent="457200" algn="just"/>
            <a:r>
              <a:rPr lang="ru-RU" sz="2800" dirty="0"/>
              <a:t>Беларусь является инициатором чернобыльского направления в деятельности ООН и организаций ее системы. 21 декабря 1990 г. на 45-й сессии ГА ООН приняла выдвинутую БССР резолюцию № 45/90 «Международное сотрудничество в деле смягчения и преодоления последствий аварии на Чернобыльской атомной электростанции»</a:t>
            </a:r>
            <a:r>
              <a:rPr lang="ru-RU" sz="2800" dirty="0" smtClean="0"/>
              <a:t>. </a:t>
            </a:r>
            <a:endParaRPr lang="ru-RU" sz="28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7092" y="4365104"/>
            <a:ext cx="4464496" cy="2160239"/>
          </a:xfrm>
          <a:prstGeom prst="rect">
            <a:avLst/>
          </a:prstGeom>
        </p:spPr>
      </p:pic>
      <p:pic>
        <p:nvPicPr>
          <p:cNvPr id="4" name="Рисунок 3" descr="Геральдический знак МВД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" y="0"/>
            <a:ext cx="796925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93865744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1052736"/>
            <a:ext cx="799288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ru-RU" sz="2800" dirty="0"/>
              <a:t>Крупной инициативой </a:t>
            </a:r>
            <a:r>
              <a:rPr lang="ru-RU" sz="2800" dirty="0" smtClean="0"/>
              <a:t>в </a:t>
            </a:r>
            <a:r>
              <a:rPr lang="ru-RU" sz="2800" dirty="0"/>
              <a:t>рамках ООН в области поддержания международного мира и безопасности стало предложение Президента </a:t>
            </a:r>
            <a:r>
              <a:rPr lang="ru-RU" sz="2800" dirty="0" smtClean="0"/>
              <a:t>создать </a:t>
            </a:r>
            <a:r>
              <a:rPr lang="ru-RU" sz="2800" dirty="0"/>
              <a:t>в Центральной и Восточной Европе пространство, свободное от ядерного оружия. </a:t>
            </a:r>
            <a:r>
              <a:rPr lang="ru-RU" sz="2800" dirty="0" smtClean="0"/>
              <a:t>4 </a:t>
            </a:r>
            <a:r>
              <a:rPr lang="ru-RU" sz="2800" dirty="0"/>
              <a:t>декабря 1998 г. ГА ООН приняла Конвенцию о запрещении применения ядерного оружия.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32" y="4365104"/>
            <a:ext cx="3960440" cy="2207943"/>
          </a:xfrm>
          <a:prstGeom prst="rect">
            <a:avLst/>
          </a:prstGeom>
        </p:spPr>
      </p:pic>
      <p:pic>
        <p:nvPicPr>
          <p:cNvPr id="4" name="Рисунок 3" descr="Геральдический знак МВД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" y="0"/>
            <a:ext cx="796925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42344710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Прямоугольник 3"/>
          <p:cNvSpPr>
            <a:spLocks noChangeArrowheads="1"/>
          </p:cNvSpPr>
          <p:nvPr/>
        </p:nvSpPr>
        <p:spPr bwMode="auto">
          <a:xfrm>
            <a:off x="395536" y="980728"/>
            <a:ext cx="8425792" cy="4124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indent="457200" algn="just"/>
            <a:r>
              <a:rPr lang="ru-RU" sz="2600" dirty="0"/>
              <a:t>В 2000 году руководством страны одобрена концепция постепенного расширения участия белорусских граждан в операциях ООН по поддержанию мира (ОПМ).  В рамках реализации этой концепции в 2001 году в Нью-Йорке подписан Меморандум о взаимопонимании между Республикой Беларусь и ООН в отношении участия нашей страны в системе резервных соглашений </a:t>
            </a:r>
            <a:r>
              <a:rPr lang="ru-RU" sz="2600" dirty="0" smtClean="0"/>
              <a:t>ООН.</a:t>
            </a:r>
          </a:p>
          <a:p>
            <a:pPr indent="457200" algn="just"/>
            <a:endParaRPr lang="ru-RU" sz="2800" b="1" dirty="0"/>
          </a:p>
        </p:txBody>
      </p:sp>
      <p:sp>
        <p:nvSpPr>
          <p:cNvPr id="3" name="AutoShape 2" descr="Сахар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print"/>
          <a:srcRect r="5606" b="8591"/>
          <a:stretch/>
        </p:blipFill>
        <p:spPr>
          <a:xfrm>
            <a:off x="4788024" y="4294349"/>
            <a:ext cx="3992277" cy="2173820"/>
          </a:xfrm>
          <a:prstGeom prst="rect">
            <a:avLst/>
          </a:prstGeom>
        </p:spPr>
      </p:pic>
      <p:pic>
        <p:nvPicPr>
          <p:cNvPr id="5" name="Рисунок 3" descr="Геральдический знак МВД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" y="0"/>
            <a:ext cx="796925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Объект 2"/>
          <p:cNvSpPr>
            <a:spLocks noGrp="1"/>
          </p:cNvSpPr>
          <p:nvPr>
            <p:ph idx="1"/>
          </p:nvPr>
        </p:nvSpPr>
        <p:spPr>
          <a:xfrm>
            <a:off x="103436" y="836712"/>
            <a:ext cx="8713663" cy="5256584"/>
          </a:xfrm>
        </p:spPr>
        <p:txBody>
          <a:bodyPr/>
          <a:lstStyle/>
          <a:p>
            <a:pPr indent="342900" algn="just">
              <a:spcBef>
                <a:spcPts val="0"/>
              </a:spcBef>
            </a:pPr>
            <a:r>
              <a:rPr lang="ru-RU" sz="2800" dirty="0" smtClean="0"/>
              <a:t>Президент в </a:t>
            </a:r>
            <a:r>
              <a:rPr lang="ru-RU" sz="2800" dirty="0"/>
              <a:t>рамках Саммита ООН 2005 года, </a:t>
            </a:r>
            <a:r>
              <a:rPr lang="ru-RU" sz="2800" dirty="0" smtClean="0"/>
              <a:t>призвал международное сообщество </a:t>
            </a:r>
            <a:r>
              <a:rPr lang="ru-RU" sz="2800" dirty="0"/>
              <a:t>предпринять действенные меры в борьбе с торговлей людьми</a:t>
            </a:r>
            <a:r>
              <a:rPr lang="ru-RU" sz="2800" dirty="0" smtClean="0"/>
              <a:t>. В </a:t>
            </a:r>
            <a:r>
              <a:rPr lang="ru-RU" sz="2800" dirty="0"/>
              <a:t>развитие этой темы в ходе 60-й сессии </a:t>
            </a:r>
            <a:r>
              <a:rPr lang="ru-RU" sz="2800" dirty="0" smtClean="0"/>
              <a:t>ГА </a:t>
            </a:r>
            <a:r>
              <a:rPr lang="ru-RU" sz="2800" dirty="0"/>
              <a:t>ООН (2005 год) Беларусь выступила с предложением о создании под эгидой ООН «Глобального партнерства против рабства и торговли людьми в XXI веке»</a:t>
            </a:r>
            <a:endParaRPr lang="ru-RU" sz="2800" dirty="0" smtClean="0"/>
          </a:p>
          <a:p>
            <a:pPr indent="342900">
              <a:spcBef>
                <a:spcPts val="0"/>
              </a:spcBef>
            </a:pPr>
            <a:endParaRPr lang="ru-RU" sz="2800" dirty="0" smtClean="0"/>
          </a:p>
          <a:p>
            <a:pPr indent="0">
              <a:spcBef>
                <a:spcPts val="0"/>
              </a:spcBef>
              <a:buNone/>
            </a:pPr>
            <a:r>
              <a:rPr lang="ru-RU" sz="2800" dirty="0" smtClean="0"/>
              <a:t> </a:t>
            </a:r>
            <a:endParaRPr lang="be-BY" sz="2800" b="1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92080" y="4437112"/>
            <a:ext cx="3524250" cy="2304256"/>
          </a:xfrm>
          <a:prstGeom prst="rect">
            <a:avLst/>
          </a:prstGeom>
        </p:spPr>
      </p:pic>
      <p:pic>
        <p:nvPicPr>
          <p:cNvPr id="4" name="Рисунок 3" descr="Геральдический знак МВД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" y="0"/>
            <a:ext cx="796925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Прямоугольник 3"/>
          <p:cNvSpPr>
            <a:spLocks noChangeArrowheads="1"/>
          </p:cNvSpPr>
          <p:nvPr/>
        </p:nvSpPr>
        <p:spPr bwMode="auto">
          <a:xfrm>
            <a:off x="323528" y="908720"/>
            <a:ext cx="8568183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indent="457200" algn="just"/>
            <a:r>
              <a:rPr lang="ru-RU" sz="2800" dirty="0"/>
              <a:t>В 2017 году Президент выступил с инициативой запуска глобального диалога по безопасности. Это предложение </a:t>
            </a:r>
            <a:r>
              <a:rPr lang="ru-RU" sz="2800" dirty="0" smtClean="0"/>
              <a:t>было </a:t>
            </a:r>
            <a:r>
              <a:rPr lang="ru-RU" sz="2800" dirty="0"/>
              <a:t>попыткой предотвратить нарастание напряженности как в регионе так и в мире в целом, но к нему, к сожалению, не </a:t>
            </a:r>
            <a:r>
              <a:rPr lang="ru-RU" sz="2800" dirty="0" smtClean="0"/>
              <a:t>прислушались. </a:t>
            </a:r>
            <a:r>
              <a:rPr lang="ru-RU" sz="2800" b="1" dirty="0" smtClean="0"/>
              <a:t> </a:t>
            </a:r>
          </a:p>
          <a:p>
            <a:pPr indent="457200" algn="just"/>
            <a:r>
              <a:rPr lang="ru-RU" sz="2800" dirty="0" smtClean="0"/>
              <a:t>В </a:t>
            </a:r>
            <a:r>
              <a:rPr lang="ru-RU" sz="2800" dirty="0"/>
              <a:t>результате в европейском регионе с новой силой полыхнул конфликт в Украине, а весь мир получил тяжелые последствия в виде экономических, продовольственных и энергетических кризисов.</a:t>
            </a:r>
            <a:endParaRPr lang="ru-RU" sz="2800" b="1" dirty="0" smtClean="0"/>
          </a:p>
        </p:txBody>
      </p:sp>
      <p:pic>
        <p:nvPicPr>
          <p:cNvPr id="3" name="Рисунок 3" descr="Геральдический знак МВД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0"/>
            <a:ext cx="796925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Прямоугольник 3"/>
          <p:cNvSpPr>
            <a:spLocks noChangeArrowheads="1"/>
          </p:cNvSpPr>
          <p:nvPr/>
        </p:nvSpPr>
        <p:spPr bwMode="auto">
          <a:xfrm>
            <a:off x="374700" y="1268760"/>
            <a:ext cx="8569325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457200" algn="just"/>
            <a:r>
              <a:rPr lang="ru-RU" sz="2800" dirty="0"/>
              <a:t>За Республикой Беларусь прочно закрепился статус миролюбивого государства. Располагаясь между Западом и Востоком, республика воспринимает свое геополитическое положение как связующее звено, артерию между ними, а не как барьер, буфер или проходной двор. Такую роль страны неоднократно подчеркивал Президент. Беларусь по-прежнему готова вносить свой вклад в достижение долгосрочного и устойчивого мира в регионе, в котором сегодня нуждаются все наши страны и наши народы</a:t>
            </a:r>
            <a:r>
              <a:rPr lang="ru-RU" sz="2800" dirty="0" smtClean="0"/>
              <a:t>.</a:t>
            </a:r>
            <a:r>
              <a:rPr lang="ru-RU" sz="2500" b="1" dirty="0" smtClean="0"/>
              <a:t> </a:t>
            </a:r>
            <a:endParaRPr lang="ru-RU" sz="2500" b="1" dirty="0"/>
          </a:p>
        </p:txBody>
      </p:sp>
      <p:pic>
        <p:nvPicPr>
          <p:cNvPr id="3" name="Рисунок 3" descr="Геральдический знак МВД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0"/>
            <a:ext cx="796925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10653</TotalTime>
  <Words>474</Words>
  <Application>Microsoft Office PowerPoint</Application>
  <PresentationFormat>Экран (4:3)</PresentationFormat>
  <Paragraphs>26</Paragraphs>
  <Slides>10</Slides>
  <Notes>9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Оформление по умолчанию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вежновец</dc:creator>
  <cp:lastModifiedBy>Kab101_GorVal6</cp:lastModifiedBy>
  <cp:revision>468</cp:revision>
  <dcterms:created xsi:type="dcterms:W3CDTF">2015-03-31T16:08:03Z</dcterms:created>
  <dcterms:modified xsi:type="dcterms:W3CDTF">2025-03-19T12:09:51Z</dcterms:modified>
</cp:coreProperties>
</file>