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4"/>
  </p:notesMasterIdLst>
  <p:sldIdLst>
    <p:sldId id="261" r:id="rId3"/>
    <p:sldId id="288" r:id="rId4"/>
    <p:sldId id="289" r:id="rId5"/>
    <p:sldId id="290" r:id="rId6"/>
    <p:sldId id="291" r:id="rId7"/>
    <p:sldId id="258" r:id="rId8"/>
    <p:sldId id="260" r:id="rId9"/>
    <p:sldId id="262" r:id="rId10"/>
    <p:sldId id="264" r:id="rId11"/>
    <p:sldId id="265" r:id="rId12"/>
    <p:sldId id="266" r:id="rId13"/>
    <p:sldId id="267" r:id="rId14"/>
    <p:sldId id="268" r:id="rId15"/>
    <p:sldId id="271" r:id="rId16"/>
    <p:sldId id="292" r:id="rId17"/>
    <p:sldId id="257" r:id="rId18"/>
    <p:sldId id="269" r:id="rId19"/>
    <p:sldId id="270" r:id="rId20"/>
    <p:sldId id="273" r:id="rId21"/>
    <p:sldId id="282" r:id="rId22"/>
    <p:sldId id="287" r:id="rId23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86" d="100"/>
          <a:sy n="86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799BB-4954-4FA7-91AC-6FCBFA73E8ED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336675"/>
            <a:ext cx="48101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06EE7-1DCC-45AB-98D1-8C9C01FEAF7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4834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F06EE7-1DCC-45AB-98D1-8C9C01FEAF70}" type="slidenum">
              <a:rPr lang="x-none" smtClean="0"/>
              <a:pPr/>
              <a:t>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69090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F06EE7-1DCC-45AB-98D1-8C9C01FEAF70}" type="slidenum">
              <a:rPr lang="x-none" smtClean="0"/>
              <a:pPr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69090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F06EE7-1DCC-45AB-98D1-8C9C01FEAF70}" type="slidenum">
              <a:rPr lang="x-none" smtClean="0"/>
              <a:pPr/>
              <a:t>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69090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Образец заголовка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fld id="{07B4C7BD-301A-4284-974C-5AE356946423}" type="slidenum">
              <a:rPr lang="en-US" sz="1400" b="0" strike="noStrike" spc="-1">
                <a:solidFill>
                  <a:srgbClr val="000000"/>
                </a:solidFill>
                <a:latin typeface="Arial"/>
              </a:rPr>
              <a:pPr algn="r">
                <a:lnSpc>
                  <a:spcPct val="100000"/>
                </a:lnSpc>
              </a:pPr>
              <a:t>‹#›</a:t>
            </a:fld>
            <a:endParaRPr lang="en-US" sz="1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Образец заголовка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432000" indent="-324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Образец текста</a:t>
            </a:r>
          </a:p>
          <a:p>
            <a:pPr marL="864000" lvl="1" indent="-324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</a:t>
            </a:r>
          </a:p>
          <a:p>
            <a:pPr marL="1296000" lvl="2" indent="-2880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</a:t>
            </a:r>
          </a:p>
          <a:p>
            <a:pPr marL="1728000" lvl="3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Четвертый уровень</a:t>
            </a:r>
          </a:p>
          <a:p>
            <a:pPr marL="2160000" lvl="4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fld id="{D77A21FD-1F49-45FD-B86D-82CEF3134354}" type="slidenum">
              <a:rPr lang="en-US" sz="1400" b="0" strike="noStrike" spc="-1">
                <a:solidFill>
                  <a:srgbClr val="000000"/>
                </a:solidFill>
                <a:latin typeface="Arial"/>
              </a:rPr>
              <a:pPr algn="r">
                <a:lnSpc>
                  <a:spcPct val="100000"/>
                </a:lnSpc>
              </a:pPr>
              <a:t>‹#›</a:t>
            </a:fld>
            <a:endParaRPr lang="en-US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CustomShape 1"/>
          <p:cNvSpPr/>
          <p:nvPr/>
        </p:nvSpPr>
        <p:spPr>
          <a:xfrm>
            <a:off x="304920" y="1772816"/>
            <a:ext cx="8534160" cy="2819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Информационная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 smtClean="0">
                <a:solidFill>
                  <a:srgbClr val="000000"/>
                </a:solidFill>
                <a:latin typeface="Arial"/>
              </a:rPr>
              <a:t>безопасность</a:t>
            </a:r>
            <a:r>
              <a:rPr lang="ru-RU" sz="3600" b="1" spc="-1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ru-RU" sz="3600" b="1" spc="-1" dirty="0" smtClean="0">
                <a:solidFill>
                  <a:srgbClr val="000000"/>
                </a:solidFill>
                <a:latin typeface="Arial"/>
              </a:rPr>
            </a:br>
            <a:r>
              <a:rPr lang="en-US" sz="3600" b="1" strike="noStrike" spc="-1" dirty="0" smtClean="0">
                <a:solidFill>
                  <a:srgbClr val="000000"/>
                </a:solidFill>
                <a:latin typeface="Arial"/>
              </a:rPr>
              <a:t>и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цифровая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грамотность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сотрудников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ОВД</a:t>
            </a:r>
            <a:endParaRPr lang="en-US" sz="3600" b="0" strike="noStrike" spc="-1" dirty="0"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0"/>
            <a:ext cx="1023938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24071-C04D-4F08-A2BB-3B001814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60561"/>
            <a:ext cx="8229240" cy="430887"/>
          </a:xfrm>
        </p:spPr>
        <p:txBody>
          <a:bodyPr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БЕЗОПАСНОСТЬ</a:t>
            </a:r>
            <a:endParaRPr lang="x-none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38AFC46-AC47-4FA9-AA8F-969D66C7641D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2300499"/>
            <a:ext cx="8229240" cy="2585323"/>
          </a:xfrm>
        </p:spPr>
        <p:txBody>
          <a:bodyPr/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x-non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всесторонняя защищённость информации и поддерживающей её инфраструктуры от любых случайных или злонамеренных воздействий, результатом которых может явиться нанесение ущерба самой информации, ее владельцам или поддерживающей инфраструктуре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50449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24071-C04D-4F08-A2BB-3B001814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45118"/>
            <a:ext cx="8229240" cy="861774"/>
          </a:xfrm>
        </p:spPr>
        <p:txBody>
          <a:bodyPr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ИНФОРМАЦИОННОЙ БЕЗОПАСНОСТИ:</a:t>
            </a:r>
            <a:endParaRPr lang="x-none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38AFC46-AC47-4FA9-AA8F-969D66C7641D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2515943"/>
            <a:ext cx="8229240" cy="2154436"/>
          </a:xfrm>
        </p:spPr>
        <p:txBody>
          <a:bodyPr/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прогнозирование возможного воздействия;</a:t>
            </a:r>
          </a:p>
          <a:p>
            <a:pPr marL="457200" indent="-457200" algn="just">
              <a:buFontTx/>
              <a:buChar char="-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предотвращение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воздейсвтия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минимизация возможного ущерба.</a:t>
            </a:r>
            <a:endParaRPr 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1070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423319" y="469900"/>
            <a:ext cx="4392612" cy="936625"/>
          </a:xfrm>
          <a:prstGeom prst="rect">
            <a:avLst/>
          </a:prstGeom>
          <a:solidFill>
            <a:srgbClr val="FFFF99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0000"/>
                </a:solidFill>
              </a:rPr>
              <a:t>Угрозы безопасности информации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15106" y="1995488"/>
            <a:ext cx="4033838" cy="719137"/>
          </a:xfrm>
          <a:prstGeom prst="rect">
            <a:avLst/>
          </a:prstGeom>
          <a:solidFill>
            <a:srgbClr val="3366FF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ru-RU" sz="2400" b="1" i="1"/>
              <a:t>Случайные угрозы</a:t>
            </a:r>
            <a:r>
              <a:rPr lang="ru-RU" altLang="ru-RU" sz="2400"/>
              <a:t>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37331" y="3003550"/>
            <a:ext cx="4010025" cy="533400"/>
          </a:xfrm>
          <a:prstGeom prst="rect">
            <a:avLst/>
          </a:prstGeom>
          <a:solidFill>
            <a:srgbClr val="800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Стихийные бедствия и аварии</a:t>
            </a:r>
            <a:endParaRPr lang="ru-RU" altLang="ru-RU" sz="2000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896644" y="1995488"/>
            <a:ext cx="4032250" cy="719137"/>
          </a:xfrm>
          <a:prstGeom prst="rect">
            <a:avLst/>
          </a:prstGeom>
          <a:solidFill>
            <a:srgbClr val="FF99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400" b="1" i="1"/>
              <a:t>Преднамеренные угрозы</a:t>
            </a:r>
            <a:endParaRPr lang="ru-RU" altLang="ru-RU" sz="2400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896644" y="3003550"/>
            <a:ext cx="4032250" cy="533400"/>
          </a:xfrm>
          <a:prstGeom prst="rect">
            <a:avLst/>
          </a:prstGeom>
          <a:solidFill>
            <a:srgbClr val="009692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Традиционный шпионаж</a:t>
            </a:r>
            <a:r>
              <a:rPr lang="ru-RU" altLang="ru-RU" sz="2000"/>
              <a:t> </a:t>
            </a:r>
          </a:p>
        </p:txBody>
      </p:sp>
      <p:sp>
        <p:nvSpPr>
          <p:cNvPr id="12" name="Line 38"/>
          <p:cNvSpPr>
            <a:spLocks noChangeShapeType="1"/>
          </p:cNvSpPr>
          <p:nvPr/>
        </p:nvSpPr>
        <p:spPr bwMode="auto">
          <a:xfrm flipV="1">
            <a:off x="2159794" y="2714625"/>
            <a:ext cx="1587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3" name="Line 39"/>
          <p:cNvSpPr>
            <a:spLocks noChangeShapeType="1"/>
          </p:cNvSpPr>
          <p:nvPr/>
        </p:nvSpPr>
        <p:spPr bwMode="auto">
          <a:xfrm flipH="1">
            <a:off x="2159794" y="1444625"/>
            <a:ext cx="2447925" cy="5032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27806" y="3724275"/>
            <a:ext cx="4010025" cy="533400"/>
          </a:xfrm>
          <a:prstGeom prst="rect">
            <a:avLst/>
          </a:prstGeom>
          <a:solidFill>
            <a:srgbClr val="FF66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Сбои и отказы технических средств</a:t>
            </a:r>
            <a:endParaRPr lang="ru-RU" altLang="ru-RU" sz="2000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887119" y="3724275"/>
            <a:ext cx="4032250" cy="533400"/>
          </a:xfrm>
          <a:prstGeom prst="rect">
            <a:avLst/>
          </a:prstGeom>
          <a:solidFill>
            <a:srgbClr val="969696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Несанкционированный доступ к информации</a:t>
            </a:r>
            <a:r>
              <a:rPr lang="ru-RU" altLang="ru-RU" sz="2000"/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15106" y="4418013"/>
            <a:ext cx="4010025" cy="533400"/>
          </a:xfrm>
          <a:prstGeom prst="rect">
            <a:avLst/>
          </a:prstGeom>
          <a:solidFill>
            <a:srgbClr val="808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Ошибки при разработке КС</a:t>
            </a:r>
            <a:endParaRPr lang="ru-RU" altLang="ru-RU" sz="2000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4874419" y="4418013"/>
            <a:ext cx="4032250" cy="533400"/>
          </a:xfrm>
          <a:prstGeom prst="rect">
            <a:avLst/>
          </a:prstGeom>
          <a:solidFill>
            <a:srgbClr val="A54BFF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Электромагнитные излучения и наводки</a:t>
            </a:r>
            <a:endParaRPr lang="ru-RU" altLang="ru-RU" sz="2000"/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215106" y="5126038"/>
            <a:ext cx="4010025" cy="533400"/>
          </a:xfrm>
          <a:prstGeom prst="rect">
            <a:avLst/>
          </a:prstGeom>
          <a:solidFill>
            <a:srgbClr val="666699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Алгоритмические и программные ошибки</a:t>
            </a:r>
            <a:endParaRPr lang="ru-RU" altLang="ru-RU" sz="2000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4874419" y="5126038"/>
            <a:ext cx="4032250" cy="533400"/>
          </a:xfrm>
          <a:prstGeom prst="rect">
            <a:avLst/>
          </a:prstGeom>
          <a:solidFill>
            <a:srgbClr val="69B4FF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Несанкционированная модификация структур</a:t>
            </a:r>
            <a:r>
              <a:rPr lang="ru-RU" altLang="ru-RU" sz="2000"/>
              <a:t> </a:t>
            </a: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215106" y="5854700"/>
            <a:ext cx="4010025" cy="53340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Ошибки пользователей и обслуживающего персонала</a:t>
            </a:r>
            <a:endParaRPr lang="ru-RU" altLang="ru-RU" sz="2000"/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4874419" y="5854700"/>
            <a:ext cx="4032250" cy="533400"/>
          </a:xfrm>
          <a:prstGeom prst="rect">
            <a:avLst/>
          </a:prstGeom>
          <a:solidFill>
            <a:srgbClr val="0080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70000"/>
              </a:lnSpc>
            </a:pPr>
            <a:r>
              <a:rPr lang="ru-RU" altLang="ru-RU" sz="2000" i="1"/>
              <a:t>Вредоносные программы</a:t>
            </a:r>
            <a:r>
              <a:rPr lang="ru-RU" altLang="ru-RU" sz="2000"/>
              <a:t> </a:t>
            </a:r>
          </a:p>
        </p:txBody>
      </p:sp>
      <p:sp>
        <p:nvSpPr>
          <p:cNvPr id="22" name="Line 39"/>
          <p:cNvSpPr>
            <a:spLocks noChangeShapeType="1"/>
          </p:cNvSpPr>
          <p:nvPr/>
        </p:nvSpPr>
        <p:spPr bwMode="auto">
          <a:xfrm>
            <a:off x="4620419" y="1444625"/>
            <a:ext cx="2592387" cy="5032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3" name="Line 38"/>
          <p:cNvSpPr>
            <a:spLocks noChangeShapeType="1"/>
          </p:cNvSpPr>
          <p:nvPr/>
        </p:nvSpPr>
        <p:spPr bwMode="auto">
          <a:xfrm flipV="1">
            <a:off x="7200106" y="2714625"/>
            <a:ext cx="1588" cy="288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pic>
        <p:nvPicPr>
          <p:cNvPr id="2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89761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 descr="Кейлоггер_РС_схема устан_2_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26318"/>
            <a:ext cx="4932363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" descr="Кейлоггер_USB_схема уст_2_ч"/>
          <p:cNvPicPr>
            <a:picLocks noChangeAspect="1" noChangeArrowheads="1"/>
          </p:cNvPicPr>
          <p:nvPr/>
        </p:nvPicPr>
        <p:blipFill>
          <a:blip r:embed="rId4" cstate="print">
            <a:lum brigh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029493"/>
            <a:ext cx="41402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table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341018"/>
            <a:ext cx="9144000" cy="457200"/>
          </a:xfrm>
          <a:prstGeom prst="rect">
            <a:avLst/>
          </a:prstGeom>
        </p:spPr>
      </p:pic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773113" y="4976018"/>
            <a:ext cx="7691437" cy="85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Подключение кейлоггеров, выполненных в виде переходных разъемов: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/>
          </a:p>
          <a:p>
            <a:pPr algn="ctr"/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altLang="ru-RU" sz="1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 к четырехпроводному (PS/2) интерфейсу клавиатуры; </a:t>
            </a:r>
            <a:endParaRPr lang="ru-RU" altLang="ru-RU" sz="1600">
              <a:sym typeface="Symbol" pitchFamily="18" charset="2"/>
            </a:endParaRPr>
          </a:p>
          <a:p>
            <a:pPr algn="ctr"/>
            <a:r>
              <a:rPr lang="ru-RU" altLang="ru-RU" sz="1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б) </a:t>
            </a:r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altLang="ru-RU" sz="1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USB</a:t>
            </a:r>
            <a:r>
              <a:rPr lang="ru-RU" altLang="ru-RU" sz="1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- интерфейсу клавиатуры (б)</a:t>
            </a:r>
          </a:p>
        </p:txBody>
      </p:sp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01452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685800" y="1066680"/>
            <a:ext cx="7848360" cy="144756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800" b="1" strike="noStrike" spc="-1">
                <a:solidFill>
                  <a:srgbClr val="000000"/>
                </a:solidFill>
                <a:latin typeface="Arial"/>
              </a:rPr>
              <a:t>Меры защиты информации (информационных ресурсов) </a:t>
            </a:r>
            <a:r>
              <a:rPr lang="en-US" sz="2800" b="0" strike="noStrike" spc="-1">
                <a:solidFill>
                  <a:srgbClr val="000000"/>
                </a:solidFill>
                <a:latin typeface="Arial"/>
              </a:rPr>
              <a:t>подразделяются на следующие группы</a:t>
            </a:r>
            <a:endParaRPr lang="en-US" sz="2800" b="0" strike="noStrike" spc="-1">
              <a:latin typeface="Arial"/>
            </a:endParaRPr>
          </a:p>
        </p:txBody>
      </p:sp>
      <p:sp>
        <p:nvSpPr>
          <p:cNvPr id="93" name="CustomShape 2"/>
          <p:cNvSpPr/>
          <p:nvPr/>
        </p:nvSpPr>
        <p:spPr>
          <a:xfrm>
            <a:off x="494280" y="3032640"/>
            <a:ext cx="2971440" cy="159984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Arial"/>
              </a:rPr>
              <a:t>Правовые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94" name="CustomShape 3"/>
          <p:cNvSpPr/>
          <p:nvPr/>
        </p:nvSpPr>
        <p:spPr>
          <a:xfrm>
            <a:off x="1540800" y="4991040"/>
            <a:ext cx="2903040" cy="159984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Arial"/>
              </a:rPr>
              <a:t>Организационные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95" name="CustomShape 4"/>
          <p:cNvSpPr/>
          <p:nvPr/>
        </p:nvSpPr>
        <p:spPr>
          <a:xfrm>
            <a:off x="5746320" y="3032640"/>
            <a:ext cx="2903040" cy="159984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Arial"/>
              </a:rPr>
              <a:t>Программно-технические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96" name="CustomShape 5"/>
          <p:cNvSpPr/>
          <p:nvPr/>
        </p:nvSpPr>
        <p:spPr>
          <a:xfrm>
            <a:off x="1650960" y="2515320"/>
            <a:ext cx="360" cy="516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7" name="CustomShape 6"/>
          <p:cNvSpPr/>
          <p:nvPr/>
        </p:nvSpPr>
        <p:spPr>
          <a:xfrm>
            <a:off x="5452560" y="2521440"/>
            <a:ext cx="360" cy="24692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CustomShape 7"/>
          <p:cNvSpPr/>
          <p:nvPr/>
        </p:nvSpPr>
        <p:spPr>
          <a:xfrm>
            <a:off x="7693200" y="2515320"/>
            <a:ext cx="360" cy="516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9" name="CustomShape 8"/>
          <p:cNvSpPr/>
          <p:nvPr/>
        </p:nvSpPr>
        <p:spPr>
          <a:xfrm>
            <a:off x="4845600" y="4991040"/>
            <a:ext cx="2903040" cy="159984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Arial"/>
              </a:rPr>
              <a:t>Физические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100" name="CustomShape 9"/>
          <p:cNvSpPr/>
          <p:nvPr/>
        </p:nvSpPr>
        <p:spPr>
          <a:xfrm>
            <a:off x="3733920" y="2514600"/>
            <a:ext cx="360" cy="24760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1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685800" y="838080"/>
            <a:ext cx="7848360" cy="1142640"/>
          </a:xfrm>
          <a:prstGeom prst="rect">
            <a:avLst/>
          </a:prstGeom>
          <a:noFill/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О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единой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цифровой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платформе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Министерства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внутренних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дел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: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приказ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МВД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Республики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Беларусь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от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30 </a:t>
            </a:r>
            <a:r>
              <a:rPr lang="en-US" sz="2400" b="1" strike="noStrike" spc="-1" dirty="0" err="1">
                <a:solidFill>
                  <a:srgbClr val="000000"/>
                </a:solidFill>
                <a:latin typeface="Arial"/>
              </a:rPr>
              <a:t>сентября</a:t>
            </a:r>
            <a:r>
              <a:rPr lang="en-US" sz="2400" b="1" strike="noStrike" spc="-1" dirty="0">
                <a:solidFill>
                  <a:srgbClr val="000000"/>
                </a:solidFill>
                <a:latin typeface="Arial"/>
              </a:rPr>
              <a:t> 2022 г., № 256</a:t>
            </a:r>
            <a:endParaRPr lang="en-US" sz="2400" b="0" strike="noStrike" spc="-1" dirty="0"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685800" y="2286000"/>
            <a:ext cx="7848360" cy="609120"/>
          </a:xfrm>
          <a:prstGeom prst="rect">
            <a:avLst/>
          </a:prstGeom>
          <a:solidFill>
            <a:srgbClr val="ABEFFF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spcAft>
                <a:spcPts val="1001"/>
              </a:spcAft>
            </a:pPr>
            <a:r>
              <a:rPr lang="en-US" sz="1600" b="1" strike="noStrike" spc="-1">
                <a:solidFill>
                  <a:srgbClr val="002060"/>
                </a:solidFill>
                <a:latin typeface="Arial"/>
              </a:rPr>
              <a:t>Политика информационное безопасности единой цифровой платформы Министерства внутренних дел </a:t>
            </a:r>
            <a:endParaRPr lang="en-US" sz="1600" b="0" strike="noStrike" spc="-1">
              <a:latin typeface="Arial"/>
            </a:endParaRPr>
          </a:p>
        </p:txBody>
      </p:sp>
      <p:sp>
        <p:nvSpPr>
          <p:cNvPr id="105" name="CustomShape 3"/>
          <p:cNvSpPr/>
          <p:nvPr/>
        </p:nvSpPr>
        <p:spPr>
          <a:xfrm>
            <a:off x="685800" y="3124080"/>
            <a:ext cx="7848360" cy="3580920"/>
          </a:xfrm>
          <a:prstGeom prst="rect">
            <a:avLst/>
          </a:prstGeom>
          <a:solidFill>
            <a:srgbClr val="D1F3FF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идентификация и аутентификация пользователей различных субъектов информационных отношений при обеспечении ИБ ЕЦП МВД;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управление доступом к активам;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сбор и мониторинг (просмотр, анализ) событий ИБ;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реагирование на инциденты ИБ и управление ими;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защита от вредоносного программного обеспечения;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управление информационными потоками и обеспечение сетевой безопасности;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управление процедурами резервного копирования;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обнаружение утечек защищаемой информации;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регламентация и контроль использования носителей информации, мобильных технических средств, ведомственной электронной почты;</a:t>
            </a:r>
            <a:endParaRPr lang="en-US" sz="1600" b="0" strike="noStrike" spc="-1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1600" b="0" strike="noStrike" spc="-1">
                <a:solidFill>
                  <a:srgbClr val="000000"/>
                </a:solidFill>
                <a:latin typeface="Arial"/>
              </a:rPr>
              <a:t>взаимодействие с государственными органами и организациями по вопросам обеспечения ИБ и др.</a:t>
            </a:r>
            <a:endParaRPr lang="en-US" sz="1600" b="0" strike="noStrike" spc="-1">
              <a:latin typeface="Arial"/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CustomShape 1"/>
          <p:cNvSpPr/>
          <p:nvPr/>
        </p:nvSpPr>
        <p:spPr>
          <a:xfrm>
            <a:off x="685800" y="1696110"/>
            <a:ext cx="7858440" cy="46944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сообщать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администратору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ИС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об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отказах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в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работе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ВСПД</a:t>
            </a:r>
            <a:endParaRPr lang="en-US" sz="2000" b="0" strike="noStrike" spc="-1" dirty="0">
              <a:latin typeface="Arial"/>
            </a:endParaRPr>
          </a:p>
        </p:txBody>
      </p:sp>
      <p:sp>
        <p:nvSpPr>
          <p:cNvPr id="109" name="CustomShape 2"/>
          <p:cNvSpPr/>
          <p:nvPr/>
        </p:nvSpPr>
        <p:spPr>
          <a:xfrm>
            <a:off x="685800" y="2238480"/>
            <a:ext cx="7858440" cy="157428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не допускать использование без получения разрешения своего АРМ другими пользователями, а в случае обнаружения факта такого использования – немедленно сообщать своему непосредственному начальнику, а если указанный факт происходит с его ведома – вышестоящему руководителю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10" name="CustomShape 3"/>
          <p:cNvSpPr/>
          <p:nvPr/>
        </p:nvSpPr>
        <p:spPr>
          <a:xfrm>
            <a:off x="685800" y="3908085"/>
            <a:ext cx="7858440" cy="65988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сохранять в тайне личный пароль доступа к АРМ, подключенному к ВСПД, и не сообщать его другим лицам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11" name="CustomShape 4"/>
          <p:cNvSpPr/>
          <p:nvPr/>
        </p:nvSpPr>
        <p:spPr>
          <a:xfrm>
            <a:off x="685800" y="4663290"/>
            <a:ext cx="7858440" cy="65988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вводить личный пароль и другие учетные данные, убедившись, что клавиатура находится вне поля зрения других лиц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12" name="CustomShape 5"/>
          <p:cNvSpPr/>
          <p:nvPr/>
        </p:nvSpPr>
        <p:spPr>
          <a:xfrm>
            <a:off x="685800" y="5387025"/>
            <a:ext cx="7858440" cy="48240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немедленно заменить пароль, если он был скомпрометирован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13" name="CustomShape 6"/>
          <p:cNvSpPr/>
          <p:nvPr/>
        </p:nvSpPr>
        <p:spPr>
          <a:xfrm>
            <a:off x="467544" y="685800"/>
            <a:ext cx="8208912" cy="1294920"/>
          </a:xfrm>
          <a:prstGeom prst="rect">
            <a:avLst/>
          </a:prstGeom>
          <a:noFill/>
          <a:ln w="255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Обязанности п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ользовател</a:t>
            </a: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я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ведомственной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сети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передачи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данных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глобальной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компьютерной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сети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«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Интернет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» в ОВД и ВВ МВД</a:t>
            </a:r>
            <a:endParaRPr lang="en-US" sz="2000" b="0" strike="noStrike" spc="-1" dirty="0">
              <a:latin typeface="Arial"/>
            </a:endParaRPr>
          </a:p>
        </p:txBody>
      </p:sp>
      <p:sp>
        <p:nvSpPr>
          <p:cNvPr id="9" name="CustomShape 4">
            <a:extLst>
              <a:ext uri="{FF2B5EF4-FFF2-40B4-BE49-F238E27FC236}">
                <a16:creationId xmlns:a16="http://schemas.microsoft.com/office/drawing/2014/main" xmlns="" id="{AA0F1E33-1536-499B-A331-602ABA9516B4}"/>
              </a:ext>
            </a:extLst>
          </p:cNvPr>
          <p:cNvSpPr/>
          <p:nvPr/>
        </p:nvSpPr>
        <p:spPr>
          <a:xfrm>
            <a:off x="685800" y="5933280"/>
            <a:ext cx="7858440" cy="685440"/>
          </a:xfrm>
          <a:prstGeom prst="rect">
            <a:avLst/>
          </a:prstGeom>
          <a:solidFill>
            <a:srgbClr val="C9E7A7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проверять на наличие вредоносного программного обеспечения внешние носители информации</a:t>
            </a:r>
            <a:endParaRPr lang="en-US" sz="2000" b="0" strike="noStrike" spc="-1">
              <a:latin typeface="Arial"/>
            </a:endParaRPr>
          </a:p>
        </p:txBody>
      </p:sp>
      <p:pic>
        <p:nvPicPr>
          <p:cNvPr id="10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673200" y="990720"/>
            <a:ext cx="7848360" cy="990360"/>
          </a:xfrm>
          <a:prstGeom prst="rect">
            <a:avLst/>
          </a:prstGeom>
          <a:noFill/>
          <a:ln w="255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US" sz="2000" b="0" strike="noStrike" spc="-1" dirty="0" err="1">
                <a:solidFill>
                  <a:srgbClr val="FF0000"/>
                </a:solidFill>
                <a:latin typeface="Arial"/>
              </a:rPr>
              <a:t>Пользователю</a:t>
            </a:r>
            <a:r>
              <a:rPr lang="en-US" sz="2000" b="0" strike="noStrike" spc="-1" dirty="0">
                <a:solidFill>
                  <a:srgbClr val="FF0000"/>
                </a:solidFill>
                <a:latin typeface="Arial"/>
              </a:rPr>
              <a:t> </a:t>
            </a:r>
            <a:r>
              <a:rPr lang="ru-RU" sz="2000" spc="-1" dirty="0" smtClean="0">
                <a:solidFill>
                  <a:srgbClr val="FF0000"/>
                </a:solidFill>
              </a:rPr>
              <a:t>ведомственных сетей передачи данных, глобальной компьютерной сети Интернет, </a:t>
            </a:r>
            <a:r>
              <a:rPr lang="ru-RU" sz="2000" spc="-1" dirty="0" err="1" smtClean="0">
                <a:solidFill>
                  <a:srgbClr val="FF0000"/>
                </a:solidFill>
              </a:rPr>
              <a:t>файлообменного</a:t>
            </a:r>
            <a:r>
              <a:rPr lang="ru-RU" sz="2000" spc="-1" dirty="0" smtClean="0">
                <a:solidFill>
                  <a:srgbClr val="FF0000"/>
                </a:solidFill>
              </a:rPr>
              <a:t> сервиса и ведомственной электронной почты </a:t>
            </a:r>
            <a:r>
              <a:rPr lang="en-US" sz="2800" b="0" u="sng" strike="noStrike" spc="-1" dirty="0" err="1" smtClean="0">
                <a:solidFill>
                  <a:srgbClr val="FF0000"/>
                </a:solidFill>
                <a:uFillTx/>
                <a:latin typeface="Arial"/>
              </a:rPr>
              <a:t>запрещается</a:t>
            </a:r>
            <a:r>
              <a:rPr lang="en-US" sz="2000" b="0" strike="noStrike" spc="-1" dirty="0">
                <a:solidFill>
                  <a:srgbClr val="FF0000"/>
                </a:solidFill>
                <a:latin typeface="Arial"/>
              </a:rPr>
              <a:t>: </a:t>
            </a:r>
            <a:endParaRPr lang="en-US" sz="2000" b="0" strike="noStrike" spc="-1" dirty="0">
              <a:latin typeface="Arial"/>
            </a:endParaRPr>
          </a:p>
        </p:txBody>
      </p:sp>
      <p:sp>
        <p:nvSpPr>
          <p:cNvPr id="120" name="CustomShape 2"/>
          <p:cNvSpPr/>
          <p:nvPr/>
        </p:nvSpPr>
        <p:spPr>
          <a:xfrm>
            <a:off x="685800" y="2273400"/>
            <a:ext cx="7858440" cy="100296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фиксировать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свои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учетные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данные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(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пароли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логины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иное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)</a:t>
            </a:r>
            <a:r>
              <a:rPr lang="ru-RU" sz="2000" b="0" strike="noStrike" spc="-1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ru-RU" sz="2000" b="0" strike="noStrike" spc="-1" dirty="0" smtClean="0">
                <a:solidFill>
                  <a:srgbClr val="000000"/>
                </a:solidFill>
                <a:latin typeface="Arial"/>
              </a:rPr>
            </a:b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в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бумажной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,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электронной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формах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или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другом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виде</a:t>
            </a:r>
            <a:r>
              <a:rPr lang="ru-RU" sz="2000" spc="-1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ru-RU" sz="2000" spc="-1" dirty="0" smtClean="0">
                <a:solidFill>
                  <a:srgbClr val="000000"/>
                </a:solidFill>
                <a:latin typeface="Arial"/>
              </a:rPr>
            </a:b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в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общедоступных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местах</a:t>
            </a:r>
            <a:endParaRPr lang="en-US" sz="2000" b="0" strike="noStrike" spc="-1" dirty="0">
              <a:latin typeface="Arial"/>
            </a:endParaRPr>
          </a:p>
        </p:txBody>
      </p:sp>
      <p:sp>
        <p:nvSpPr>
          <p:cNvPr id="121" name="CustomShape 3"/>
          <p:cNvSpPr/>
          <p:nvPr/>
        </p:nvSpPr>
        <p:spPr>
          <a:xfrm>
            <a:off x="685800" y="3429000"/>
            <a:ext cx="7858440" cy="106632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использовать ВСПД в целях, противоречащих законодательству Республики Беларусь или не связанных с выполнением служебных обязанностей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22" name="CustomShape 4"/>
          <p:cNvSpPr/>
          <p:nvPr/>
        </p:nvSpPr>
        <p:spPr>
          <a:xfrm>
            <a:off x="685800" y="4724280"/>
            <a:ext cx="7858440" cy="45036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использовать чужой логин для авторизации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23" name="CustomShape 5"/>
          <p:cNvSpPr/>
          <p:nvPr/>
        </p:nvSpPr>
        <p:spPr>
          <a:xfrm>
            <a:off x="673200" y="5410080"/>
            <a:ext cx="7858440" cy="93636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просматривать, изменять и копировать служебную и иную информацию других пользователей кроме случаев, если эти действия санкционированы</a:t>
            </a:r>
            <a:endParaRPr lang="en-US" sz="2000" b="0" strike="noStrike" spc="-1">
              <a:latin typeface="Arial"/>
            </a:endParaRPr>
          </a:p>
        </p:txBody>
      </p:sp>
      <p:pic>
        <p:nvPicPr>
          <p:cNvPr id="7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642600" y="838080"/>
            <a:ext cx="7848360" cy="990360"/>
          </a:xfrm>
          <a:prstGeom prst="rect">
            <a:avLst/>
          </a:prstGeom>
          <a:noFill/>
          <a:ln w="255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FF0000"/>
                </a:solidFill>
                <a:latin typeface="Arial"/>
              </a:rPr>
              <a:t>Пользователю ведомственной сети передачи данных и глобальной компьютерной сети «Интернет» в ОВД и ВВ МВД </a:t>
            </a:r>
            <a:r>
              <a:rPr lang="en-US" sz="2800" b="0" u="sng" strike="noStrike" spc="-1">
                <a:solidFill>
                  <a:srgbClr val="FF0000"/>
                </a:solidFill>
                <a:uFillTx/>
                <a:latin typeface="Arial"/>
              </a:rPr>
              <a:t>запрещается</a:t>
            </a:r>
            <a:r>
              <a:rPr lang="en-US" sz="2000" b="0" strike="noStrike" spc="-1">
                <a:solidFill>
                  <a:srgbClr val="FF0000"/>
                </a:solidFill>
                <a:latin typeface="Arial"/>
              </a:rPr>
              <a:t>: 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25" name="CustomShape 2"/>
          <p:cNvSpPr/>
          <p:nvPr/>
        </p:nvSpPr>
        <p:spPr>
          <a:xfrm>
            <a:off x="642600" y="2057400"/>
            <a:ext cx="7858440" cy="243792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устанавливать и запускать на АРМ программное обеспечение без утвержденного начальником структурного подразделения ОВД и согласованного с подразделением ИТ списка программного обеспечения либо без письменного разрешения начальника структурного подразделения ОВД на самостоятельную установку необходимого программного </a:t>
            </a:r>
            <a:r>
              <a:rPr lang="en-US" sz="2000" b="0" strike="noStrike" spc="-52">
                <a:solidFill>
                  <a:srgbClr val="000000"/>
                </a:solidFill>
                <a:latin typeface="Arial"/>
              </a:rPr>
              <a:t>обеспечения и его удаление, согласованного с подразделением ИТ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26" name="CustomShape 3"/>
          <p:cNvSpPr/>
          <p:nvPr/>
        </p:nvSpPr>
        <p:spPr>
          <a:xfrm>
            <a:off x="672480" y="4648320"/>
            <a:ext cx="7858440" cy="167616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осуществлять перенастройку любого программного обеспечения (в том числе операционных систем) путем изменения файлов настройки или иным образом, влияющую на </a:t>
            </a:r>
            <a:r>
              <a:rPr lang="en-US" sz="2000" b="0" strike="noStrike" spc="-52">
                <a:solidFill>
                  <a:srgbClr val="000000"/>
                </a:solidFill>
                <a:latin typeface="Arial"/>
              </a:rPr>
              <a:t>работоспособность ВСПД, без согласования с подразделением ИТ</a:t>
            </a:r>
            <a:endParaRPr lang="en-US" sz="2000" b="0" strike="noStrike" spc="-1">
              <a:latin typeface="Arial"/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673200" y="990720"/>
            <a:ext cx="7848360" cy="990360"/>
          </a:xfrm>
          <a:prstGeom prst="rect">
            <a:avLst/>
          </a:prstGeom>
          <a:noFill/>
          <a:ln w="255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FF0000"/>
                </a:solidFill>
                <a:latin typeface="Arial"/>
              </a:rPr>
              <a:t>Пользователю ведомственной сети передачи данных и глобальной компьютерной сети «Интернет» в ОВД и ВВ МВД </a:t>
            </a:r>
            <a:r>
              <a:rPr lang="en-US" sz="2800" b="0" u="sng" strike="noStrike" spc="-1">
                <a:solidFill>
                  <a:srgbClr val="FF0000"/>
                </a:solidFill>
                <a:uFillTx/>
                <a:latin typeface="Arial"/>
              </a:rPr>
              <a:t>запрещается</a:t>
            </a:r>
            <a:r>
              <a:rPr lang="en-US" sz="2000" b="0" strike="noStrike" spc="-1">
                <a:solidFill>
                  <a:srgbClr val="FF0000"/>
                </a:solidFill>
                <a:latin typeface="Arial"/>
              </a:rPr>
              <a:t>: 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663120" y="2133720"/>
            <a:ext cx="7858440" cy="159984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самовольно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модернизировать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заменять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средства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телекоммуникации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подключать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к ВСПД и АРМ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любые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каналообразующие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коммутационные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средства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связи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автоматизации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, в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том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числе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мобильные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телефоны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, а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также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вносить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изменения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в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конструкцию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АРМ и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других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 smtClean="0">
                <a:solidFill>
                  <a:srgbClr val="000000"/>
                </a:solidFill>
                <a:latin typeface="Arial"/>
              </a:rPr>
              <a:t>узлов</a:t>
            </a:r>
            <a:r>
              <a:rPr lang="en-US" sz="2000" b="0" strike="noStrike" spc="-1" dirty="0" smtClean="0">
                <a:solidFill>
                  <a:srgbClr val="000000"/>
                </a:solidFill>
                <a:latin typeface="Arial"/>
              </a:rPr>
              <a:t> ВСПД</a:t>
            </a:r>
            <a:endParaRPr lang="en-US" sz="2000" b="0" strike="noStrike" spc="-1" dirty="0">
              <a:latin typeface="Arial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650160" y="3886200"/>
            <a:ext cx="7858440" cy="68544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копировать, обрабатывать и хранить на АРМ неслужебную информацию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130" name="CustomShape 4"/>
          <p:cNvSpPr/>
          <p:nvPr/>
        </p:nvSpPr>
        <p:spPr>
          <a:xfrm>
            <a:off x="663120" y="4749840"/>
            <a:ext cx="7858440" cy="1879200"/>
          </a:xfrm>
          <a:prstGeom prst="rect">
            <a:avLst/>
          </a:prstGeom>
          <a:solidFill>
            <a:srgbClr val="FF0000">
              <a:alpha val="30000"/>
            </a:srgbClr>
          </a:solidFill>
          <a:ln w="25560">
            <a:solidFill>
              <a:srgbClr val="3333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умышленно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использовать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недокументированные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свойства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ошибки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программного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обеспечения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или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настройки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ВСПД,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которые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могут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привести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к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возникновению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неправильной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работы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или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к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угрозе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безопасности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ВСПД;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при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обнаружении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таких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ошибок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пользователь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обязан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проинформировать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начальника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своего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структурного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подразделения</a:t>
            </a:r>
            <a:r>
              <a:rPr lang="en-US" sz="2000" b="0" strike="noStrike" spc="-1" dirty="0">
                <a:solidFill>
                  <a:srgbClr val="000000"/>
                </a:solidFill>
                <a:latin typeface="Arial"/>
              </a:rPr>
              <a:t> и </a:t>
            </a:r>
            <a:r>
              <a:rPr lang="en-US" sz="2000" b="0" strike="noStrike" spc="-1" dirty="0" err="1">
                <a:solidFill>
                  <a:srgbClr val="000000"/>
                </a:solidFill>
                <a:latin typeface="Arial"/>
              </a:rPr>
              <a:t>администратора</a:t>
            </a:r>
            <a:endParaRPr lang="en-US" sz="2000" b="0" strike="noStrike" spc="-1" dirty="0">
              <a:latin typeface="Arial"/>
            </a:endParaRPr>
          </a:p>
        </p:txBody>
      </p:sp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1219320" y="27468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1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Методы компрометации паролей</a:t>
            </a:r>
          </a:p>
        </p:txBody>
      </p:sp>
      <p:sp>
        <p:nvSpPr>
          <p:cNvPr id="132" name="TextShape 2"/>
          <p:cNvSpPr txBox="1"/>
          <p:nvPr/>
        </p:nvSpPr>
        <p:spPr>
          <a:xfrm>
            <a:off x="457200" y="2057400"/>
            <a:ext cx="8229240" cy="40683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Социальная инженерия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Метод подбора паролей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Использование вредоносного программного обеспечения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«Подглядывание»</a:t>
            </a:r>
          </a:p>
        </p:txBody>
      </p:sp>
      <p:pic>
        <p:nvPicPr>
          <p:cNvPr id="133" name="Рисунок 5"/>
          <p:cNvPicPr/>
          <p:nvPr/>
        </p:nvPicPr>
        <p:blipFill>
          <a:blip r:embed="rId2" cstate="print"/>
          <a:srcRect b="13526"/>
          <a:stretch/>
        </p:blipFill>
        <p:spPr>
          <a:xfrm>
            <a:off x="6701760" y="2791080"/>
            <a:ext cx="1353960" cy="1171080"/>
          </a:xfrm>
          <a:prstGeom prst="rect">
            <a:avLst/>
          </a:prstGeom>
          <a:ln>
            <a:noFill/>
          </a:ln>
        </p:spPr>
      </p:pic>
      <p:pic>
        <p:nvPicPr>
          <p:cNvPr id="134" name="Рисунок 6"/>
          <p:cNvPicPr/>
          <p:nvPr/>
        </p:nvPicPr>
        <p:blipFill>
          <a:blip r:embed="rId3" cstate="print"/>
          <a:srcRect l="7406" b="13337"/>
          <a:stretch/>
        </p:blipFill>
        <p:spPr>
          <a:xfrm>
            <a:off x="6701760" y="3791880"/>
            <a:ext cx="1353960" cy="1267560"/>
          </a:xfrm>
          <a:prstGeom prst="rect">
            <a:avLst/>
          </a:prstGeom>
          <a:ln>
            <a:noFill/>
          </a:ln>
        </p:spPr>
      </p:pic>
      <p:pic>
        <p:nvPicPr>
          <p:cNvPr id="135" name="Рисунок 7"/>
          <p:cNvPicPr/>
          <p:nvPr/>
        </p:nvPicPr>
        <p:blipFill>
          <a:blip r:embed="rId4" cstate="print"/>
          <a:srcRect l="9811" b="13884"/>
          <a:stretch/>
        </p:blipFill>
        <p:spPr>
          <a:xfrm>
            <a:off x="6701760" y="4724280"/>
            <a:ext cx="1353960" cy="1292760"/>
          </a:xfrm>
          <a:prstGeom prst="rect">
            <a:avLst/>
          </a:prstGeom>
          <a:ln>
            <a:noFill/>
          </a:ln>
        </p:spPr>
      </p:pic>
      <p:pic>
        <p:nvPicPr>
          <p:cNvPr id="136" name="Рисунок 8"/>
          <p:cNvPicPr/>
          <p:nvPr/>
        </p:nvPicPr>
        <p:blipFill>
          <a:blip r:embed="rId5" cstate="print"/>
          <a:srcRect l="5373" b="12252"/>
          <a:stretch/>
        </p:blipFill>
        <p:spPr>
          <a:xfrm>
            <a:off x="6701760" y="1535040"/>
            <a:ext cx="1353960" cy="1255680"/>
          </a:xfrm>
          <a:prstGeom prst="rect">
            <a:avLst/>
          </a:prstGeom>
          <a:ln>
            <a:noFill/>
          </a:ln>
        </p:spPr>
      </p:pic>
      <p:pic>
        <p:nvPicPr>
          <p:cNvPr id="8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Shape 1"/>
          <p:cNvSpPr txBox="1"/>
          <p:nvPr/>
        </p:nvSpPr>
        <p:spPr>
          <a:xfrm>
            <a:off x="1619672" y="274680"/>
            <a:ext cx="7066768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Требования при генерации пароля</a:t>
            </a:r>
          </a:p>
        </p:txBody>
      </p:sp>
      <p:sp>
        <p:nvSpPr>
          <p:cNvPr id="138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</a:rPr>
              <a:t>В пароле используется от 8 символов и более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</a:rPr>
              <a:t>Не использовать фамилию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</a:rPr>
              <a:t>Применяются буквы разных регистров, цифры и спецсимволы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</a:rPr>
              <a:t>В пароле на должно быть информации, которую легко узнать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</a:rPr>
              <a:t>Пароль должен быть неочевидным, не используйте простые слова и комбинации символов</a:t>
            </a: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Shape 1"/>
          <p:cNvSpPr txBox="1"/>
          <p:nvPr/>
        </p:nvSpPr>
        <p:spPr>
          <a:xfrm>
            <a:off x="1676520" y="274680"/>
            <a:ext cx="7009920" cy="14014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Действия при компрометации пароля</a:t>
            </a:r>
          </a:p>
        </p:txBody>
      </p:sp>
      <p:sp>
        <p:nvSpPr>
          <p:cNvPr id="144" name="TextShape 2"/>
          <p:cNvSpPr txBox="1"/>
          <p:nvPr/>
        </p:nvSpPr>
        <p:spPr>
          <a:xfrm>
            <a:off x="457200" y="2514600"/>
            <a:ext cx="6857640" cy="36111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Оперативно измените пароль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Сообщите о проблеме в подразделение информационной безопасности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Проведите анализ возможных причин, по которым пароль был скомпрометирован</a:t>
            </a:r>
          </a:p>
        </p:txBody>
      </p:sp>
      <p:pic>
        <p:nvPicPr>
          <p:cNvPr id="145" name="Рисунок 5"/>
          <p:cNvPicPr/>
          <p:nvPr/>
        </p:nvPicPr>
        <p:blipFill>
          <a:blip r:embed="rId2" cstate="print"/>
          <a:srcRect l="4630" b="14082"/>
          <a:stretch/>
        </p:blipFill>
        <p:spPr>
          <a:xfrm>
            <a:off x="7543800" y="2028600"/>
            <a:ext cx="1151640" cy="1037520"/>
          </a:xfrm>
          <a:prstGeom prst="rect">
            <a:avLst/>
          </a:prstGeom>
          <a:ln>
            <a:noFill/>
          </a:ln>
        </p:spPr>
      </p:pic>
      <p:pic>
        <p:nvPicPr>
          <p:cNvPr id="146" name="Рисунок 6"/>
          <p:cNvPicPr/>
          <p:nvPr/>
        </p:nvPicPr>
        <p:blipFill>
          <a:blip r:embed="rId3" cstate="print"/>
          <a:srcRect l="3969" b="14480"/>
          <a:stretch/>
        </p:blipFill>
        <p:spPr>
          <a:xfrm>
            <a:off x="7543800" y="3200400"/>
            <a:ext cx="1094040" cy="974520"/>
          </a:xfrm>
          <a:prstGeom prst="rect">
            <a:avLst/>
          </a:prstGeom>
          <a:ln>
            <a:noFill/>
          </a:ln>
        </p:spPr>
      </p:pic>
      <p:pic>
        <p:nvPicPr>
          <p:cNvPr id="147" name="Рисунок 7"/>
          <p:cNvPicPr/>
          <p:nvPr/>
        </p:nvPicPr>
        <p:blipFill>
          <a:blip r:embed="rId4" cstate="print"/>
          <a:srcRect l="4853" b="13575"/>
          <a:stretch/>
        </p:blipFill>
        <p:spPr>
          <a:xfrm>
            <a:off x="7543800" y="4419720"/>
            <a:ext cx="1151640" cy="1045800"/>
          </a:xfrm>
          <a:prstGeom prst="rect">
            <a:avLst/>
          </a:prstGeom>
          <a:ln>
            <a:noFill/>
          </a:ln>
        </p:spPr>
      </p:pic>
      <p:pic>
        <p:nvPicPr>
          <p:cNvPr id="7" name="Рисунок 3" descr="Геральдический знак МВД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0FF9DE9-6F29-482D-8B83-41C0F33F2D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14" t="14763" r="5781"/>
          <a:stretch/>
        </p:blipFill>
        <p:spPr>
          <a:xfrm>
            <a:off x="938411" y="1052736"/>
            <a:ext cx="7736222" cy="5573901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493018" y="5590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    Цифровая инфраструктура</a:t>
            </a:r>
          </a:p>
        </p:txBody>
      </p:sp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1" name="Рисунок 90"/>
          <p:cNvPicPr/>
          <p:nvPr/>
        </p:nvPicPr>
        <p:blipFill>
          <a:blip r:embed="rId2" cstate="print"/>
          <a:srcRect b="2704"/>
          <a:stretch/>
        </p:blipFill>
        <p:spPr>
          <a:xfrm>
            <a:off x="578880" y="1672560"/>
            <a:ext cx="7848360" cy="3483720"/>
          </a:xfrm>
          <a:prstGeom prst="rect">
            <a:avLst/>
          </a:prstGeom>
          <a:ln>
            <a:noFill/>
          </a:ln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extShape 1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Для каждого сайта или системы необходимо использовать разные пароли. Злоумышленнику проще скомпрометировать большее количество систем, если сотрудник использует один и тот же пароль.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Должен быть собственный аккаунт и пароль. Не допускайте использование ваших учетных записей другими.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Для генерации и хранения паролей используйте менеджер паролей.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Не старайтесь запомнить все учетные данные. Проще и безопаснее использовать специализированные программы для хранения паролей.</a:t>
            </a:r>
          </a:p>
        </p:txBody>
      </p:sp>
      <p:sp>
        <p:nvSpPr>
          <p:cNvPr id="140" name="TextShape 2"/>
          <p:cNvSpPr txBox="1"/>
          <p:nvPr/>
        </p:nvSpPr>
        <p:spPr>
          <a:xfrm>
            <a:off x="1523880" y="27468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Рекомендации по безопасному использованию </a:t>
            </a:r>
            <a:r>
              <a:rPr lang="ru-RU" sz="3600" b="0" strike="noStrike" spc="-151">
                <a:solidFill>
                  <a:srgbClr val="000000"/>
                </a:solidFill>
                <a:latin typeface="Arial"/>
              </a:rPr>
              <a:t>парольной защиты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Shape 1"/>
          <p:cNvSpPr txBox="1"/>
          <p:nvPr/>
        </p:nvSpPr>
        <p:spPr>
          <a:xfrm>
            <a:off x="1523880" y="27468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Рекомендации по безопасному использованию </a:t>
            </a:r>
            <a:r>
              <a:rPr lang="ru-RU" sz="3600" b="0" strike="noStrike" spc="-151">
                <a:solidFill>
                  <a:srgbClr val="000000"/>
                </a:solidFill>
                <a:latin typeface="Arial"/>
              </a:rPr>
              <a:t>парольной защиты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двухфакторную аутентификацию на случай компрометации пароля. Распространенный способ двухфакторной аутентификации – SMS. Даже если злоумышленник завладел вашим паролем, получить одноразовый код доступа будет гораздо сложнее.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Каждые три месяца или чаще необходимо обновлять пароль. Регулярная смена пароля ограничивает использование злоумышленником учетной записи в случае компрометации. Используйте встроенный в менеджер паролей генератор паролей.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Вводить личные данные на недоверенных и общедоступных компьютерах можно только в крайнем случае. Перед завершением сеанса выйдите из учетной записи и очистите историю действий. </a:t>
            </a:r>
          </a:p>
          <a:p>
            <a:pPr>
              <a:lnSpc>
                <a:spcPct val="100000"/>
              </a:lnSpc>
              <a:spcBef>
                <a:spcPts val="1199"/>
              </a:spcBef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Shape 1"/>
          <p:cNvSpPr txBox="1"/>
          <p:nvPr/>
        </p:nvSpPr>
        <p:spPr>
          <a:xfrm>
            <a:off x="1066680" y="2057400"/>
            <a:ext cx="7619760" cy="40683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подключите двухфакторную аутентификацию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надежный пароль для доступа к электронной почте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спам-фильтры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отдельные e-mail адреса: закрытые (только для интернет-банкинга, привязки устройств и средств защиты и т. д.), открытые (только для переписки, регистрации на форумах и социальных сетях, оформления различных подписок и т.д.)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 случае подозрительных ситуаций проверьте статистику подключений и измените пароль.</a:t>
            </a:r>
          </a:p>
        </p:txBody>
      </p:sp>
      <p:sp>
        <p:nvSpPr>
          <p:cNvPr id="152" name="TextShape 2"/>
          <p:cNvSpPr txBox="1"/>
          <p:nvPr/>
        </p:nvSpPr>
        <p:spPr>
          <a:xfrm>
            <a:off x="1752480" y="762120"/>
            <a:ext cx="73148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Рекомендации по безопасному </a:t>
            </a:r>
            <a:r>
              <a:rPr lang="ru-RU" sz="3600" b="0" strike="noStrike" spc="-151">
                <a:solidFill>
                  <a:srgbClr val="000000"/>
                </a:solidFill>
                <a:latin typeface="Arial"/>
              </a:rPr>
              <a:t>использованию электронной почты 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1066680" y="2057400"/>
            <a:ext cx="7619760" cy="40683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Соблюдайте правило «чистого стола» и «чистого экрана». Любые носители служебной информации должны храниться в местах, недоступных посторонним лицам.</a:t>
            </a:r>
          </a:p>
          <a:p>
            <a:pPr marL="343080" indent="-342720">
              <a:lnSpc>
                <a:spcPct val="100000"/>
              </a:lnSpc>
              <a:spcBef>
                <a:spcPts val="72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При общении с коллегами позаботьтесь о том, чтобы скрыть информацию с Вашего монитора. Для этого используйте комбинацию клавиш            </a:t>
            </a:r>
            <a:r>
              <a:rPr lang="ru-RU" sz="3600" b="1" strike="noStrike" spc="-1">
                <a:solidFill>
                  <a:srgbClr val="000000"/>
                </a:solidFill>
                <a:latin typeface="Arial"/>
              </a:rPr>
              <a:t>+ D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2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Блокируйте компьютер, покидая рабочее место. Для этого используйте комбинацию клавиш            </a:t>
            </a:r>
            <a:r>
              <a:rPr lang="ru-RU" sz="3600" b="1" strike="noStrike" spc="-1">
                <a:solidFill>
                  <a:srgbClr val="000000"/>
                </a:solidFill>
                <a:latin typeface="Arial"/>
              </a:rPr>
              <a:t>+ L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Своевременно изымайте документы с принтеров.</a:t>
            </a:r>
          </a:p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для уничтожения черновиков шредеры.</a:t>
            </a:r>
          </a:p>
        </p:txBody>
      </p:sp>
      <p:pic>
        <p:nvPicPr>
          <p:cNvPr id="172" name="Рисунок 4"/>
          <p:cNvPicPr/>
          <p:nvPr/>
        </p:nvPicPr>
        <p:blipFill>
          <a:blip r:embed="rId2" cstate="print"/>
          <a:stretch/>
        </p:blipFill>
        <p:spPr>
          <a:xfrm>
            <a:off x="5638680" y="3733920"/>
            <a:ext cx="570960" cy="557280"/>
          </a:xfrm>
          <a:prstGeom prst="rect">
            <a:avLst/>
          </a:prstGeom>
          <a:ln>
            <a:noFill/>
          </a:ln>
        </p:spPr>
      </p:pic>
      <p:pic>
        <p:nvPicPr>
          <p:cNvPr id="173" name="Рисунок 5"/>
          <p:cNvPicPr/>
          <p:nvPr/>
        </p:nvPicPr>
        <p:blipFill>
          <a:blip r:embed="rId2" cstate="print"/>
          <a:stretch/>
        </p:blipFill>
        <p:spPr>
          <a:xfrm>
            <a:off x="5634360" y="4651200"/>
            <a:ext cx="570960" cy="557280"/>
          </a:xfrm>
          <a:prstGeom prst="rect">
            <a:avLst/>
          </a:prstGeom>
          <a:ln>
            <a:noFill/>
          </a:ln>
        </p:spPr>
      </p:pic>
      <p:sp>
        <p:nvSpPr>
          <p:cNvPr id="174" name="TextShape 2"/>
          <p:cNvSpPr txBox="1"/>
          <p:nvPr/>
        </p:nvSpPr>
        <p:spPr>
          <a:xfrm>
            <a:off x="1523880" y="304920"/>
            <a:ext cx="7162560" cy="1752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Безопасность при использовании ведомственных информационных ресурсов</a:t>
            </a:r>
          </a:p>
        </p:txBody>
      </p:sp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304920" y="1752480"/>
            <a:ext cx="8534160" cy="2819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Информационная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 smtClean="0">
                <a:solidFill>
                  <a:srgbClr val="000000"/>
                </a:solidFill>
                <a:latin typeface="Arial"/>
              </a:rPr>
              <a:t>безопасность</a:t>
            </a:r>
            <a:r>
              <a:rPr lang="ru-RU" sz="3600" b="1" spc="-1" dirty="0" smtClean="0">
                <a:solidFill>
                  <a:srgbClr val="000000"/>
                </a:solidFill>
                <a:latin typeface="Arial"/>
              </a:rPr>
              <a:t/>
            </a:r>
            <a:br>
              <a:rPr lang="ru-RU" sz="3600" b="1" spc="-1" dirty="0" smtClean="0">
                <a:solidFill>
                  <a:srgbClr val="000000"/>
                </a:solidFill>
                <a:latin typeface="Arial"/>
              </a:rPr>
            </a:br>
            <a:r>
              <a:rPr lang="en-US" sz="3600" b="1" strike="noStrike" spc="-1" dirty="0" smtClean="0">
                <a:solidFill>
                  <a:srgbClr val="000000"/>
                </a:solidFill>
                <a:latin typeface="Arial"/>
              </a:rPr>
              <a:t>и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цифровая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грамотность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сотрудников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ОВД</a:t>
            </a:r>
            <a:endParaRPr lang="en-US" sz="3600" b="0" strike="noStrike" spc="-1" dirty="0">
              <a:latin typeface="Arial"/>
            </a:endParaRPr>
          </a:p>
        </p:txBody>
      </p:sp>
      <p:pic>
        <p:nvPicPr>
          <p:cNvPr id="3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8465" y="0"/>
            <a:ext cx="1017591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</TotalTime>
  <Words>1049</Words>
  <Application>Microsoft Office PowerPoint</Application>
  <PresentationFormat>Экран (4:3)</PresentationFormat>
  <Paragraphs>102</Paragraphs>
  <Slides>21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Office Theme</vt:lpstr>
      <vt:lpstr>Office Theme</vt:lpstr>
      <vt:lpstr>Слайд 1</vt:lpstr>
      <vt:lpstr>ИНФОРМАЦИОННАЯ БЕЗОПАСНОСТЬ</vt:lpstr>
      <vt:lpstr>ЗАДАЧИ ИНФОРМАЦИОННОЙ БЕЗОПАСНОСТИ: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501_8</dc:creator>
  <dc:description/>
  <cp:lastModifiedBy>Kab101_GorVal6</cp:lastModifiedBy>
  <cp:revision>175</cp:revision>
  <cp:lastPrinted>2022-12-19T07:21:18Z</cp:lastPrinted>
  <dcterms:created xsi:type="dcterms:W3CDTF">1601-01-01T00:00:00Z</dcterms:created>
  <dcterms:modified xsi:type="dcterms:W3CDTF">2025-03-19T11:55:05Z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25</vt:i4>
  </property>
  <property fmtid="{D5CDD505-2E9C-101B-9397-08002B2CF9AE}" pid="12" name="Version">
    <vt:i4>1</vt:i4>
  </property>
</Properties>
</file>