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10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9.xml" ContentType="application/vnd.openxmlformats-officedocument.themeOverr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264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04CA4B0B-BBB9-4CCD-A793-0F4E41BF5F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684AA950-3D60-4C9E-82D3-6A61B392B7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A7991625-F915-4618-AAEE-98DAA2C0A6E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928636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93A3C727-0EFA-4E98-AD64-04733C90B8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EE16033A-38A2-4EBE-B55E-B7E842F717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A49D12B1-EB52-491E-B930-1B25BDE4E2B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301378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4A4208AD-F549-4305-81E5-A9CC6E36103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10C420F3-FBBE-4ECE-B5F2-9402111564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F16E20D0-481C-45DE-9308-58337AE865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072703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5C1279A-F408-44D0-BF3E-BA7022A027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283A178A-D9E2-4E11-89D9-22CDA68B583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146D8A4E-59B4-4B3E-BABA-388062E651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547869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="" xmlns:a16="http://schemas.microsoft.com/office/drawing/2014/main" id="{31495F9C-29FC-41BB-9BD6-3593E622DB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8" name="Rectangle 5">
            <a:extLst>
              <a:ext uri="{FF2B5EF4-FFF2-40B4-BE49-F238E27FC236}">
                <a16:creationId xmlns="" xmlns:a16="http://schemas.microsoft.com/office/drawing/2014/main" id="{46E2B6B2-5B08-4BE3-9A9C-6BB066A33A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9" name="Rectangle 6">
            <a:extLst>
              <a:ext uri="{FF2B5EF4-FFF2-40B4-BE49-F238E27FC236}">
                <a16:creationId xmlns="" xmlns:a16="http://schemas.microsoft.com/office/drawing/2014/main" id="{69A6E883-AD90-4CE8-905F-A8AD189B89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611837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="" xmlns:a16="http://schemas.microsoft.com/office/drawing/2014/main" id="{21C4CA87-6EDF-44A9-AB2C-B700F289E2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4" name="Rectangle 5">
            <a:extLst>
              <a:ext uri="{FF2B5EF4-FFF2-40B4-BE49-F238E27FC236}">
                <a16:creationId xmlns="" xmlns:a16="http://schemas.microsoft.com/office/drawing/2014/main" id="{B576262F-4D7D-4A2F-963D-C184073C30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FB1E8B88-3C39-4569-84E0-CA4D44F2D2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492621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="" xmlns:a16="http://schemas.microsoft.com/office/drawing/2014/main" id="{EBF24C58-4EF1-4485-A2F4-3BAC69E191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3" name="Rectangle 5">
            <a:extLst>
              <a:ext uri="{FF2B5EF4-FFF2-40B4-BE49-F238E27FC236}">
                <a16:creationId xmlns="" xmlns:a16="http://schemas.microsoft.com/office/drawing/2014/main" id="{A5EEDA9C-1C02-4C3C-9508-975869B2DE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4" name="Rectangle 6">
            <a:extLst>
              <a:ext uri="{FF2B5EF4-FFF2-40B4-BE49-F238E27FC236}">
                <a16:creationId xmlns="" xmlns:a16="http://schemas.microsoft.com/office/drawing/2014/main" id="{693B3014-E109-4BB3-A1C4-90AA784111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726575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52196A9E-1D6B-4A05-A784-118353197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E918A7A0-B4A1-4B0F-9075-04AC83AF29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E012094E-A9A3-4ED0-98D9-29C76C9510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404935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747FE962-3CA5-4FF9-9CE3-5ACBB4CB5F0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24452E97-B61D-4AF7-990D-E427FBCE2E4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1A9D65F-3E4C-4942-9513-13D80FE4BB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98801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BE215542-DC24-4020-B144-D7BD6C6DD62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97CC6DFC-86DA-4864-BD67-43CFE983C8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D31D3892-AADE-43B5-82E8-AC0C9C6151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2805150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A8A8D0BA-3B64-4A6D-8675-E5E6C6CB44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5" name="Rectangle 5">
            <a:extLst>
              <a:ext uri="{FF2B5EF4-FFF2-40B4-BE49-F238E27FC236}">
                <a16:creationId xmlns="" xmlns:a16="http://schemas.microsoft.com/office/drawing/2014/main" id="{8AD1C22F-0A58-4766-9F04-85B60E2E956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x-none"/>
          </a:p>
        </p:txBody>
      </p:sp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58663D28-E817-4B84-952E-9966D0C81F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4160949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="" xmlns:a16="http://schemas.microsoft.com/office/drawing/2014/main" id="{03CA4914-447B-4744-8785-71D239086B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="" xmlns:a16="http://schemas.microsoft.com/office/drawing/2014/main" id="{D8E6E618-0CCF-45ED-9F18-F54758E281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="" xmlns:a16="http://schemas.microsoft.com/office/drawing/2014/main" id="{D715E95D-97C9-46A0-A8CA-38A41992A24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fld id="{4269FF4B-4572-4DD1-BE90-B73AF86A8A66}" type="datetimeFigureOut">
              <a:rPr lang="x-none" smtClean="0"/>
              <a:pPr/>
              <a:t>19.03.2025</a:t>
            </a:fld>
            <a:endParaRPr lang="x-none"/>
          </a:p>
        </p:txBody>
      </p:sp>
      <p:sp>
        <p:nvSpPr>
          <p:cNvPr id="1029" name="Rectangle 5">
            <a:extLst>
              <a:ext uri="{FF2B5EF4-FFF2-40B4-BE49-F238E27FC236}">
                <a16:creationId xmlns="" xmlns:a16="http://schemas.microsoft.com/office/drawing/2014/main" id="{5B6D60FF-0D24-4ACB-A9BA-6B358C0D9EF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endParaRPr lang="x-none"/>
          </a:p>
        </p:txBody>
      </p:sp>
      <p:sp>
        <p:nvSpPr>
          <p:cNvPr id="1030" name="Rectangle 6">
            <a:extLst>
              <a:ext uri="{FF2B5EF4-FFF2-40B4-BE49-F238E27FC236}">
                <a16:creationId xmlns="" xmlns:a16="http://schemas.microsoft.com/office/drawing/2014/main" id="{4C05F48B-3F54-4C85-A837-DE5D229B3F5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BC3AFA50-446F-481F-9E71-DDE6A9C3B633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xmlns="" val="384577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3E03448-ED39-41F5-A210-78EBCD86E9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146468"/>
            <a:ext cx="10363200" cy="1470025"/>
          </a:xfrm>
        </p:spPr>
        <p:txBody>
          <a:bodyPr/>
          <a:lstStyle/>
          <a:p>
            <a:r>
              <a:rPr lang="ru-RU" b="1" kern="1200" dirty="0">
                <a:solidFill>
                  <a:srgbClr val="600000"/>
                </a:solidFill>
                <a:latin typeface="Arial" panose="020B0604020202020204" pitchFamily="34" charset="0"/>
                <a:ea typeface="+mn-ea"/>
                <a:cs typeface="+mn-cs"/>
              </a:rPr>
              <a:t>Психологическое здоровье: стратегии сохранения и </a:t>
            </a:r>
            <a:r>
              <a:rPr lang="ru-RU" b="1" kern="1200" dirty="0" smtClean="0">
                <a:solidFill>
                  <a:srgbClr val="600000"/>
                </a:solidFill>
                <a:latin typeface="Arial" panose="020B0604020202020204" pitchFamily="34" charset="0"/>
                <a:ea typeface="+mn-ea"/>
                <a:cs typeface="+mn-cs"/>
              </a:rPr>
              <a:t>укрепления</a:t>
            </a:r>
            <a:endParaRPr lang="x-none" b="1" kern="1200" dirty="0">
              <a:solidFill>
                <a:srgbClr val="60000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8471" y="0"/>
            <a:ext cx="927291" cy="1418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27828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C79157-6764-48AF-B09C-FD9A339E9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993300"/>
                </a:solidFill>
              </a:rPr>
              <a:t>Учебные вопросы:</a:t>
            </a:r>
            <a:r>
              <a:rPr lang="x-none" b="1" dirty="0">
                <a:solidFill>
                  <a:srgbClr val="993300"/>
                </a:solidFill>
              </a:rPr>
              <a:t/>
            </a:r>
            <a:br>
              <a:rPr lang="x-none" b="1" dirty="0">
                <a:solidFill>
                  <a:srgbClr val="993300"/>
                </a:solidFill>
              </a:rPr>
            </a:br>
            <a:endParaRPr lang="x-none" b="1" dirty="0">
              <a:solidFill>
                <a:srgbClr val="9933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7FC9990-7092-42C2-9360-74368D812F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ru-RU" sz="40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1.Введение</a:t>
            </a:r>
            <a:r>
              <a:rPr lang="ru-RU" sz="4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x-none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buNone/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2.Понятие психологического здоровья.</a:t>
            </a:r>
            <a:endParaRPr lang="x-none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3.Стратегии сохранения психологического здоровья.</a:t>
            </a:r>
            <a:endParaRPr lang="x-none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ru-RU" sz="4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4.Укрепление психологического здоровья.</a:t>
            </a:r>
            <a:endParaRPr lang="x-none" sz="4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x-none" dirty="0"/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9687" y="0"/>
            <a:ext cx="883185" cy="135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643684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83B3A42-3744-426B-814E-B82D9E20A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59569"/>
            <a:ext cx="10972800" cy="4525963"/>
          </a:xfrm>
        </p:spPr>
        <p:txBody>
          <a:bodyPr/>
          <a:lstStyle/>
          <a:p>
            <a:pPr algn="just"/>
            <a:r>
              <a:rPr lang="ru-RU" sz="2800" kern="1200" dirty="0">
                <a:latin typeface="Arial" panose="020B0604020202020204" pitchFamily="34" charset="0"/>
              </a:rPr>
              <a:t>Психологическое здоровье является основой не только индивидуального благополучия, но и устойчивого развития общества в целом. В современных условиях, когда стрессовые факторы и неопределенности становятся нормой нашей жизни, поддержание психического благополучия приобретает исключительно важное значение. Проблемы, связанные с психологическим здоровьем, затрагивают людей всех возрастов, профессий и социального статуса, и их последствия порой оказываются разрушительными как для отдельных индивидов, так и для коллектива в целом.</a:t>
            </a:r>
            <a:endParaRPr lang="x-none" sz="2800" kern="1200" dirty="0">
              <a:latin typeface="Arial" panose="020B0604020202020204" pitchFamily="34" charset="0"/>
            </a:endParaRPr>
          </a:p>
          <a:p>
            <a:endParaRPr lang="ru-RU" kern="1200" dirty="0">
              <a:latin typeface="Arial" panose="020B0604020202020204" pitchFamily="34" charset="0"/>
            </a:endParaRPr>
          </a:p>
          <a:p>
            <a:endParaRPr lang="x-none" dirty="0"/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652" y="0"/>
            <a:ext cx="872169" cy="133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56117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83B3A42-3744-426B-814E-B82D9E20A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052" y="1166018"/>
            <a:ext cx="10972800" cy="4525963"/>
          </a:xfrm>
        </p:spPr>
        <p:txBody>
          <a:bodyPr/>
          <a:lstStyle/>
          <a:p>
            <a:endParaRPr lang="ru-RU" kern="1200" dirty="0">
              <a:latin typeface="Arial" panose="020B0604020202020204" pitchFamily="34" charset="0"/>
            </a:endParaRPr>
          </a:p>
          <a:p>
            <a:pPr algn="just"/>
            <a:r>
              <a:rPr lang="ru-RU" kern="1200" dirty="0">
                <a:latin typeface="Arial" panose="020B0604020202020204" pitchFamily="34" charset="0"/>
              </a:rPr>
              <a:t>Важно осознать, что психологическое здоровье — это не лишь отсутствие психических расстройств, а полноценное состояние, при котором индивид способен эффективно функционировать, испытывать радость и удовлетворение от жизни, а также взаимодействовать с окружающими в гармонии и полном согласии.</a:t>
            </a:r>
            <a:endParaRPr lang="x-none" kern="1200" dirty="0">
              <a:latin typeface="Arial" panose="020B0604020202020204" pitchFamily="34" charset="0"/>
            </a:endParaRPr>
          </a:p>
          <a:p>
            <a:endParaRPr lang="x-none" dirty="0"/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70" y="0"/>
            <a:ext cx="916236" cy="140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679493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AD858FA-A1A4-4879-94CC-EC5C54985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171701"/>
            <a:ext cx="10972800" cy="4525963"/>
          </a:xfrm>
        </p:spPr>
        <p:txBody>
          <a:bodyPr/>
          <a:lstStyle/>
          <a:p>
            <a:pPr algn="just"/>
            <a:r>
              <a:rPr lang="ru-RU" sz="2000" kern="1200" dirty="0">
                <a:latin typeface="Arial" panose="020B0604020202020204" pitchFamily="34" charset="0"/>
              </a:rPr>
              <a:t>Психологическое здоровье является многогранным понятием, которое охватывает эмоциональное, психологическое и социальное благополучие индивида. Согласно определению Всемирной организации здравоохранения (ВОЗ), психологическое здоровье определяется как состояние, при котором индивид осознает свои собственные способности, может справляться со стрессами жизни, продуктивно работать и вносить вклад в сообщество.</a:t>
            </a:r>
          </a:p>
          <a:p>
            <a:endParaRPr lang="ru-RU" dirty="0"/>
          </a:p>
          <a:p>
            <a:pPr algn="just"/>
            <a:r>
              <a:rPr lang="ru-RU" sz="2000" kern="1200" dirty="0">
                <a:latin typeface="Arial" panose="020B0604020202020204" pitchFamily="34" charset="0"/>
              </a:rPr>
              <a:t>Психологическое здоровье не следует путать с отсутствием психических заболеваний, так как оно также включает в себя способность адаптироваться к изменениям, справляться с трудностями и поддерживать положительные отношения с окружающими. Важнейшими компонентами психологического здоровья являются самооценка, эмоциональная устойчивость, социальные навыки и способность к самоуправлению.</a:t>
            </a:r>
            <a:endParaRPr lang="x-none" sz="2000" kern="1200" dirty="0">
              <a:latin typeface="Arial" panose="020B0604020202020204" pitchFamily="34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ADC05C78-39A5-4567-B3F6-33750E166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5915" y="916406"/>
            <a:ext cx="8357937" cy="575510"/>
          </a:xfrm>
        </p:spPr>
        <p:txBody>
          <a:bodyPr/>
          <a:lstStyle/>
          <a:p>
            <a:r>
              <a:rPr lang="ru-RU" b="1" dirty="0">
                <a:solidFill>
                  <a:srgbClr val="993300"/>
                </a:solidFill>
              </a:rPr>
              <a:t>Понятие психологическое здоровье:</a:t>
            </a:r>
            <a:r>
              <a:rPr lang="x-none" b="1" dirty="0">
                <a:solidFill>
                  <a:srgbClr val="993300"/>
                </a:solidFill>
              </a:rPr>
              <a:t/>
            </a:r>
            <a:br>
              <a:rPr lang="x-none" b="1" dirty="0">
                <a:solidFill>
                  <a:srgbClr val="993300"/>
                </a:solidFill>
              </a:rPr>
            </a:br>
            <a:endParaRPr lang="x-none" b="1" dirty="0">
              <a:solidFill>
                <a:srgbClr val="993300"/>
              </a:solidFill>
            </a:endParaRPr>
          </a:p>
        </p:txBody>
      </p:sp>
      <p:pic>
        <p:nvPicPr>
          <p:cNvPr id="5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619" y="0"/>
            <a:ext cx="971320" cy="1486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43959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B351EA6-E6CF-4601-9D24-43E53D39A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8210" y="142292"/>
            <a:ext cx="8245642" cy="1457909"/>
          </a:xfrm>
        </p:spPr>
        <p:txBody>
          <a:bodyPr/>
          <a:lstStyle/>
          <a:p>
            <a:r>
              <a:rPr lang="ru-RU" b="1" dirty="0">
                <a:solidFill>
                  <a:srgbClr val="993300"/>
                </a:solidFill>
              </a:rPr>
              <a:t>Главные критерии психологического здоровья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x-none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2B11DFA-7258-4CF9-AA89-F89FE96BB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60622"/>
            <a:ext cx="10972800" cy="4525963"/>
          </a:xfrm>
        </p:spPr>
        <p:txBody>
          <a:bodyPr/>
          <a:lstStyle/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1. Адекватность понимания общества;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2. Нормальная семейная жизнь;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3. Ориентированность на развитие личности;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4. Осознание поступков;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5. Ответственность;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6. Работоспособность и активность;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7. Стремление к новым целям;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8. Умение находить контакты;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9. Умение составлять план жизни и следовать ему;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10. Целостность;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11. Чувство привязанности к родным.</a:t>
            </a:r>
            <a:endParaRPr lang="x-none" sz="2400" kern="1200" dirty="0">
              <a:latin typeface="Arial" panose="020B0604020202020204" pitchFamily="34" charset="0"/>
            </a:endParaRPr>
          </a:p>
          <a:p>
            <a:endParaRPr lang="x-none" sz="2400" dirty="0"/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619" y="0"/>
            <a:ext cx="921744" cy="141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50934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6927F75-DA20-4B4B-84F0-A4DAE070D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99" y="439069"/>
            <a:ext cx="10475495" cy="1363664"/>
          </a:xfrm>
        </p:spPr>
        <p:txBody>
          <a:bodyPr/>
          <a:lstStyle/>
          <a:p>
            <a:r>
              <a:rPr lang="ru-RU" b="1" dirty="0">
                <a:solidFill>
                  <a:srgbClr val="993300"/>
                </a:solidFill>
              </a:rPr>
              <a:t>К главным отклонениям стоит отнести такие проблемы как:</a:t>
            </a:r>
            <a:endParaRPr lang="x-none" b="1" dirty="0">
              <a:solidFill>
                <a:srgbClr val="9933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E27441F-C23C-4F2B-8B66-48BD11BC04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049380"/>
            <a:ext cx="10972800" cy="4525963"/>
          </a:xfrm>
        </p:spPr>
        <p:txBody>
          <a:bodyPr/>
          <a:lstStyle/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1. Агрессия;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2. Алкоголизм;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3. Больные привязанности;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4. Депрессивные состояния;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5. Позиция жертвы;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6. Психотравмы;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indent="450215" algn="just"/>
            <a:r>
              <a:rPr lang="ru-RU" sz="2400" kern="1200" dirty="0">
                <a:latin typeface="Arial" panose="020B0604020202020204" pitchFamily="34" charset="0"/>
              </a:rPr>
              <a:t>7. Страхи. </a:t>
            </a:r>
            <a:endParaRPr lang="x-none" sz="2400" kern="1200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x-none" dirty="0"/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619" y="0"/>
            <a:ext cx="921744" cy="141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96180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178384C-35DB-4721-B41A-3341D10C8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0652" y="483185"/>
            <a:ext cx="10972800" cy="1143000"/>
          </a:xfrm>
        </p:spPr>
        <p:txBody>
          <a:bodyPr/>
          <a:lstStyle/>
          <a:p>
            <a:r>
              <a:rPr lang="ru-RU" b="1" dirty="0">
                <a:solidFill>
                  <a:srgbClr val="993300"/>
                </a:solidFill>
              </a:rPr>
              <a:t>Способы сохранения психологического здоровья</a:t>
            </a:r>
            <a:r>
              <a:rPr lang="en-US" b="1" dirty="0">
                <a:solidFill>
                  <a:srgbClr val="993300"/>
                </a:solidFill>
              </a:rPr>
              <a:t>:</a:t>
            </a:r>
            <a:endParaRPr lang="x-none" b="1" dirty="0">
              <a:solidFill>
                <a:srgbClr val="9933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BF34A7A-7A50-4F4C-B6E7-52B318B85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057399"/>
            <a:ext cx="10972800" cy="4525963"/>
          </a:xfrm>
        </p:spPr>
        <p:txBody>
          <a:bodyPr/>
          <a:lstStyle/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1. Питание: Качество питания имеет огромное значение для психологического здоровья, поскольку продукты, которые мы употребляем, напрямую влияют на наше эмоциональное состояние.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2. Двигательная активность: Двигательная активность включает в себя не только построение красивого и здорового тела, но и выработку таких веществ, как эндорфины, отвечающие за наше хорошее настроение.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3. Управление чувствами и эмоциями: необходимо научиться контролировать свои чувства и эмоции, не подавляя их, но и не давая им волю влиять на наше физическое состояние.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4. Саморазвитие: Саморазвитие играет ключевую роль в поддержании психологического баланса, так как позволяет повысить возможности и самооценку.</a:t>
            </a:r>
          </a:p>
          <a:p>
            <a:endParaRPr lang="x-none" dirty="0"/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619" y="0"/>
            <a:ext cx="921744" cy="141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634483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8CC9F6A-AA12-4EA9-8228-391B10CF3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337" y="531312"/>
            <a:ext cx="10972800" cy="1143000"/>
          </a:xfrm>
        </p:spPr>
        <p:txBody>
          <a:bodyPr/>
          <a:lstStyle/>
          <a:p>
            <a:r>
              <a:rPr lang="ru-RU" b="1" dirty="0">
                <a:solidFill>
                  <a:srgbClr val="993300"/>
                </a:solidFill>
              </a:rPr>
              <a:t>7 признаков психологически здорового человека (А. Эллис):</a:t>
            </a:r>
            <a:endParaRPr lang="x-none" b="1" dirty="0">
              <a:solidFill>
                <a:srgbClr val="9933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DA5801F-43A0-41C9-A632-B10B88E5B0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057399"/>
            <a:ext cx="10972800" cy="4525963"/>
          </a:xfrm>
        </p:spPr>
        <p:txBody>
          <a:bodyPr/>
          <a:lstStyle/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1. Адаптивность к изменениям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2. Здоровые отношения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3. Навыки эффективного решения проблем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4. Принятие несовершенства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5. Рациональное мышление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6. Устойчивость перед лицом невзгод</a:t>
            </a:r>
          </a:p>
          <a:p>
            <a:pPr indent="0" algn="just">
              <a:buNone/>
            </a:pPr>
            <a:r>
              <a:rPr lang="ru-RU" sz="2400" kern="1200" dirty="0">
                <a:latin typeface="Arial" panose="020B0604020202020204" pitchFamily="34" charset="0"/>
              </a:rPr>
              <a:t>7. Эмоциональная устойчивость</a:t>
            </a:r>
          </a:p>
          <a:p>
            <a:endParaRPr lang="x-none" dirty="0"/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619" y="0"/>
            <a:ext cx="921744" cy="141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21787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D4E374E-DC62-44C5-AA54-682EB5666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451102"/>
            <a:ext cx="10972800" cy="1185194"/>
          </a:xfrm>
        </p:spPr>
        <p:txBody>
          <a:bodyPr/>
          <a:lstStyle/>
          <a:p>
            <a:r>
              <a:rPr lang="ru-RU" b="1" dirty="0">
                <a:solidFill>
                  <a:srgbClr val="993300"/>
                </a:solidFill>
              </a:rPr>
              <a:t>Способы укрепления психологического здоровья:</a:t>
            </a:r>
            <a:endParaRPr lang="x-none" b="1" dirty="0">
              <a:solidFill>
                <a:srgbClr val="9933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37F21E4-3DB7-4BB1-84E8-6E7F0471F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057399"/>
            <a:ext cx="10972800" cy="4525963"/>
          </a:xfrm>
        </p:spPr>
        <p:txBody>
          <a:bodyPr/>
          <a:lstStyle/>
          <a:p>
            <a:pPr indent="0" algn="just">
              <a:buNone/>
            </a:pPr>
            <a:r>
              <a:rPr lang="ru-RU" sz="2000" kern="1200" dirty="0">
                <a:latin typeface="Arial" panose="020B0604020202020204" pitchFamily="34" charset="0"/>
              </a:rPr>
              <a:t>1. Духовное развитие: включает в себя поиск смысла жизни, осознание своих ценностей, практику медитации или молитвы, изучение духовных учений. Это поможет укрепить психологическую стойкость и находить внутреннюю гармонию.</a:t>
            </a:r>
          </a:p>
          <a:p>
            <a:pPr indent="0" algn="just">
              <a:buNone/>
            </a:pPr>
            <a:r>
              <a:rPr lang="ru-RU" sz="2000" kern="1200" dirty="0">
                <a:latin typeface="Arial" panose="020B0604020202020204" pitchFamily="34" charset="0"/>
              </a:rPr>
              <a:t>2. Избегание негативных ситуаций: стремитесь к тому, чтобы окружающая среда была позитивной и поддерживающей.</a:t>
            </a:r>
          </a:p>
          <a:p>
            <a:pPr indent="0" algn="just">
              <a:buNone/>
            </a:pPr>
            <a:r>
              <a:rPr lang="ru-RU" sz="2000" kern="1200" dirty="0">
                <a:latin typeface="Arial" panose="020B0604020202020204" pitchFamily="34" charset="0"/>
              </a:rPr>
              <a:t>3. Нормальный режим «сон – бодрствование»: важно обеспечивать своему организму достаточный и качественный сон, так как это влияет на ваше психическое здоровье.</a:t>
            </a:r>
          </a:p>
          <a:p>
            <a:pPr indent="0" algn="just">
              <a:buNone/>
            </a:pPr>
            <a:r>
              <a:rPr lang="ru-RU" sz="2000" kern="1200" dirty="0">
                <a:latin typeface="Arial" panose="020B0604020202020204" pitchFamily="34" charset="0"/>
              </a:rPr>
              <a:t>4. Реализация физиологических (здоровых) потребностей: важно следить за своим питанием, заниматься физическими упражнениями, уделять внимание своему здоровью.</a:t>
            </a:r>
          </a:p>
          <a:p>
            <a:pPr indent="0" algn="just">
              <a:buNone/>
            </a:pPr>
            <a:r>
              <a:rPr lang="ru-RU" sz="2000" kern="1200" dirty="0">
                <a:latin typeface="Arial" panose="020B0604020202020204" pitchFamily="34" charset="0"/>
              </a:rPr>
              <a:t>5. Регулярный отдых: Включайте в свою жизнь перерывы и отдых, чтобы дать возможность своему организму и мозгу расслабиться. </a:t>
            </a:r>
          </a:p>
          <a:p>
            <a:pPr indent="0" algn="just">
              <a:buNone/>
            </a:pPr>
            <a:r>
              <a:rPr lang="ru-RU" sz="2000" kern="1200" dirty="0">
                <a:latin typeface="Arial" panose="020B0604020202020204" pitchFamily="34" charset="0"/>
              </a:rPr>
              <a:t>6. Улыбка: Улыбка – это простой способ улучшить ваше настроение и окружающим.</a:t>
            </a:r>
            <a:endParaRPr lang="x-none" sz="2000" kern="1200" dirty="0">
              <a:latin typeface="Arial" panose="020B0604020202020204" pitchFamily="34" charset="0"/>
            </a:endParaRPr>
          </a:p>
        </p:txBody>
      </p:sp>
      <p:pic>
        <p:nvPicPr>
          <p:cNvPr id="4" name="Рисунок 3" descr="Геральдический знак МВД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619" y="0"/>
            <a:ext cx="921744" cy="1410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907654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9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10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497</Words>
  <Application>Microsoft Office PowerPoint</Application>
  <PresentationFormat>Произвольный</PresentationFormat>
  <Paragraphs>53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Оформление по умолчанию</vt:lpstr>
      <vt:lpstr>Психологическое здоровье: стратегии сохранения и укрепления</vt:lpstr>
      <vt:lpstr>Учебные вопросы: </vt:lpstr>
      <vt:lpstr>Слайд 3</vt:lpstr>
      <vt:lpstr>Слайд 4</vt:lpstr>
      <vt:lpstr>Понятие психологическое здоровье: </vt:lpstr>
      <vt:lpstr>Главные критерии психологического здоровья: </vt:lpstr>
      <vt:lpstr>К главным отклонениям стоит отнести такие проблемы как:</vt:lpstr>
      <vt:lpstr>Способы сохранения психологического здоровья:</vt:lpstr>
      <vt:lpstr>7 признаков психологически здорового человека (А. Эллис):</vt:lpstr>
      <vt:lpstr>Способы укрепления психологического здоровья: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Психологическое здоровье: стратегии сохранения и укрепления.</dc:title>
  <dc:creator>serafim sen</dc:creator>
  <cp:lastModifiedBy>Kab101_GorVal6</cp:lastModifiedBy>
  <cp:revision>4</cp:revision>
  <dcterms:created xsi:type="dcterms:W3CDTF">2024-10-17T09:33:28Z</dcterms:created>
  <dcterms:modified xsi:type="dcterms:W3CDTF">2025-03-19T13:53:32Z</dcterms:modified>
</cp:coreProperties>
</file>