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5" r:id="rId1"/>
  </p:sldMasterIdLst>
  <p:notesMasterIdLst>
    <p:notesMasterId r:id="rId12"/>
  </p:notesMasterIdLst>
  <p:handoutMasterIdLst>
    <p:handoutMasterId r:id="rId13"/>
  </p:handoutMasterIdLst>
  <p:sldIdLst>
    <p:sldId id="431" r:id="rId2"/>
    <p:sldId id="405" r:id="rId3"/>
    <p:sldId id="438" r:id="rId4"/>
    <p:sldId id="433" r:id="rId5"/>
    <p:sldId id="436" r:id="rId6"/>
    <p:sldId id="439" r:id="rId7"/>
    <p:sldId id="440" r:id="rId8"/>
    <p:sldId id="435" r:id="rId9"/>
    <p:sldId id="434" r:id="rId10"/>
    <p:sldId id="441" r:id="rId11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5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4F271C"/>
    <a:srgbClr val="8B7F55"/>
    <a:srgbClr val="00B0F0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251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r">
              <a:defRPr sz="1200"/>
            </a:lvl1pPr>
          </a:lstStyle>
          <a:p>
            <a:pPr>
              <a:defRPr/>
            </a:pPr>
            <a:fld id="{AD44571D-83C1-4B99-A596-D8EDBD72094E}" type="datetimeFigureOut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r">
              <a:defRPr sz="1200"/>
            </a:lvl1pPr>
          </a:lstStyle>
          <a:p>
            <a:pPr>
              <a:defRPr/>
            </a:pPr>
            <a:fld id="{4E4DA01C-3327-4DA0-8C04-0CE2570C35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91971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r">
              <a:defRPr sz="1200" smtClean="0"/>
            </a:lvl1pPr>
          </a:lstStyle>
          <a:p>
            <a:pPr>
              <a:defRPr/>
            </a:pPr>
            <a:fld id="{D243C190-AC09-4AC3-887D-E1576250053D}" type="datetimeFigureOut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39838"/>
            <a:ext cx="4465637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92" tIns="45496" rIns="90992" bIns="45496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0992" tIns="45496" rIns="90992" bIns="45496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FB7A9B0-0777-4F2F-9433-61F33C1CBB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7725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Овал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AF622F-CE22-402C-ACAE-63F9F8887B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D54FD-1732-44EE-8E1E-A6C152538E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B0E929-9BC8-41CF-B87B-581EA7E233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55BD8-4494-4046-AD28-A5281F38F6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168C567-571C-44AA-BE0B-F708528E0D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23B88-026F-4808-B3A1-EC1D970741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06ED447-BC54-4A0E-9BA2-87D9B920DC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3AA1B5-BEE1-49E2-9845-B4AC887FE5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CC933C-2A97-434B-AECA-6BD056E17C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A37AA-7395-42ED-A8A3-BCB73CE7A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453C3-ED47-4095-B7A2-7CDC78C0C0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A56A9BFA-0534-4EDF-85E7-C609ACC8FA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7" r:id="rId1"/>
    <p:sldLayoutId id="2147484216" r:id="rId2"/>
    <p:sldLayoutId id="2147484218" r:id="rId3"/>
    <p:sldLayoutId id="2147484215" r:id="rId4"/>
    <p:sldLayoutId id="2147484219" r:id="rId5"/>
    <p:sldLayoutId id="2147484214" r:id="rId6"/>
    <p:sldLayoutId id="2147484220" r:id="rId7"/>
    <p:sldLayoutId id="2147484221" r:id="rId8"/>
    <p:sldLayoutId id="2147484222" r:id="rId9"/>
    <p:sldLayoutId id="2147484213" r:id="rId10"/>
    <p:sldLayoutId id="214748421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Grp="1" noChangeArrowheads="1"/>
          </p:cNvSpPr>
          <p:nvPr>
            <p:ph idx="1"/>
          </p:nvPr>
        </p:nvSpPr>
        <p:spPr>
          <a:xfrm>
            <a:off x="611560" y="3143248"/>
            <a:ext cx="7920880" cy="2016224"/>
          </a:xfrm>
        </p:spPr>
        <p:txBody>
          <a:bodyPr>
            <a:prstTxWarp prst="textPlain">
              <a:avLst/>
            </a:prstTxWarp>
          </a:bodyPr>
          <a:lstStyle/>
          <a:p>
            <a:pPr algn="ctr">
              <a:buNone/>
              <a:defRPr/>
            </a:pPr>
            <a:r>
              <a:rPr lang="ru-RU" sz="44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АНТИКОРРУПЦИОННАЯ ПОЛИТИКА </a:t>
            </a:r>
          </a:p>
          <a:p>
            <a:pPr algn="ctr">
              <a:buNone/>
              <a:defRPr/>
            </a:pPr>
            <a:r>
              <a:rPr lang="ru-RU" sz="44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В РЕСПУБЛИКИ БЕЛАРУСЬ</a:t>
            </a: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0"/>
            <a:ext cx="1642666" cy="250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46608554"/>
      </p:ext>
    </p:extLst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2656"/>
            <a:ext cx="8424863" cy="6239595"/>
          </a:xfrm>
        </p:spPr>
        <p:txBody>
          <a:bodyPr/>
          <a:lstStyle/>
          <a:p>
            <a:pPr marL="82550" eaLnBrk="1" hangingPunct="1">
              <a:defRPr/>
            </a:pPr>
            <a:r>
              <a:rPr 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</a:p>
          <a:p>
            <a:pPr marL="82550" eaLnBrk="1" hangingPunct="1">
              <a:defRPr/>
            </a:pPr>
            <a:r>
              <a:rPr lang="ru-RU" sz="35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Антикоррупционная политика – </a:t>
            </a:r>
          </a:p>
          <a:p>
            <a:pPr marL="82550" eaLnBrk="1" hangingPunct="1">
              <a:defRPr/>
            </a:pPr>
            <a:r>
              <a:rPr lang="ru-RU" sz="35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научно обоснованная, последовательная и системная деятельность институтов государства и гражданского общества, связанная с профилактикой и сокращением негативного влияния коррупции, а также с устранением причин и условий, способствующих ее возникновению</a:t>
            </a:r>
            <a:endParaRPr lang="ru-RU" sz="35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908721"/>
            <a:ext cx="8424863" cy="5663530"/>
          </a:xfrm>
        </p:spPr>
        <p:txBody>
          <a:bodyPr/>
          <a:lstStyle/>
          <a:p>
            <a:pPr marL="82550" eaLnBrk="1" hangingPunct="1">
              <a:defRPr/>
            </a:pPr>
            <a:r>
              <a:rPr lang="ru-RU" sz="4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</a:t>
            </a:r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равовая основа антикоррупционной политики 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</a:t>
            </a:r>
          </a:p>
          <a:p>
            <a:pPr marL="82550" eaLnBrk="1" hangingPunct="1">
              <a:defRPr/>
            </a:pPr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антикоррупционное законодательство с учетом его отраслевой дифференциации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7078020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908721"/>
            <a:ext cx="8424863" cy="5663530"/>
          </a:xfrm>
        </p:spPr>
        <p:txBody>
          <a:bodyPr/>
          <a:lstStyle/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Приоритетными сферами правового регулирования антикоррупционной политики являются: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реализация избирательных прав и права на референдум;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деятельность политических партий;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государственная служба;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законотворчество, судебная и правоохранительная деятельность, бюджетный процесс, банковская деятельность, кредитование и т. п.</a:t>
            </a: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2252424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908721"/>
            <a:ext cx="8424863" cy="5663530"/>
          </a:xfrm>
        </p:spPr>
        <p:txBody>
          <a:bodyPr/>
          <a:lstStyle/>
          <a:p>
            <a:pPr marL="82550" eaLnBrk="1" hangingPunct="1">
              <a:defRPr/>
            </a:pPr>
            <a:endParaRPr lang="en-US" sz="3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Закон Республики Беларусь от 15 июля 2015 г. № 305-З «О борьбе с коррупцией» определяет:</a:t>
            </a:r>
          </a:p>
          <a:p>
            <a:pPr marL="82550" eaLnBrk="1" hangingPunct="1">
              <a:defRPr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</a:t>
            </a: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круг субъектов коррупционных правонарушений, принципы и систему мер по борьбе с коррупцией;</a:t>
            </a:r>
          </a:p>
          <a:p>
            <a:pPr marL="82550" eaLnBrk="1" hangingPunct="1">
              <a:defRPr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</a:t>
            </a: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виды государственных органов, осуществляющих борьбу с коррупцией, и их полномочия;</a:t>
            </a:r>
          </a:p>
          <a:p>
            <a:pPr marL="82550" eaLnBrk="1" hangingPunct="1">
              <a:defRPr/>
            </a:pPr>
            <a:endParaRPr lang="ru-RU" sz="3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1284830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908721"/>
            <a:ext cx="8424863" cy="5663530"/>
          </a:xfrm>
        </p:spPr>
        <p:txBody>
          <a:bodyPr/>
          <a:lstStyle/>
          <a:p>
            <a:pPr marL="82550" eaLnBrk="1" hangingPunct="1">
              <a:defRPr/>
            </a:pPr>
            <a:endParaRPr lang="en-US" sz="3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Закон Республики Беларусь от 15 июля 2015 г. № 305-З «О борьбе с коррупцией» определяет: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систему мер предупреждения коррупции в сфере экономических отношений, властных полномочий государственных должностных лиц;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основания для привлечения руководителей к дисциплинарной ответственности;</a:t>
            </a:r>
          </a:p>
          <a:p>
            <a:pPr marL="82550" eaLnBrk="1" hangingPunct="1">
              <a:defRPr/>
            </a:pPr>
            <a:endParaRPr lang="ru-RU" sz="3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12146594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908721"/>
            <a:ext cx="8424863" cy="5663530"/>
          </a:xfrm>
        </p:spPr>
        <p:txBody>
          <a:bodyPr/>
          <a:lstStyle/>
          <a:p>
            <a:pPr marL="82550" eaLnBrk="1" hangingPunct="1">
              <a:defRPr/>
            </a:pPr>
            <a:endParaRPr lang="en-US" sz="3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Закон Республики Беларусь от 15 июля 2015 г. № 305-З «О борьбе с коррупцией» определяет: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виды правонарушений, создающих условия для коррупции, а именно: вмешательство должностного лица в деятельность других государственных органов и организаций; нарушение порядка использования и предоставления информации; нарушение порядка проведения закупок, торгов, конкурсов, аукционов и т. п.</a:t>
            </a:r>
          </a:p>
          <a:p>
            <a:pPr marL="82550" eaLnBrk="1" hangingPunct="1">
              <a:defRPr/>
            </a:pPr>
            <a:endParaRPr lang="ru-RU" sz="3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900106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908721"/>
            <a:ext cx="8424863" cy="5663530"/>
          </a:xfrm>
        </p:spPr>
        <p:txBody>
          <a:bodyPr/>
          <a:lstStyle/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Антикоррупционная политическая деятельность включает: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разработку и принятие антикоррупционной нормативной правовой базы и определение механизма ее выполнения;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разграничение между государственными органами их функций, полномочий и организацию взаимодействия по противодействию коррупции;</a:t>
            </a: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566826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908721"/>
            <a:ext cx="8424863" cy="5663530"/>
          </a:xfrm>
        </p:spPr>
        <p:txBody>
          <a:bodyPr/>
          <a:lstStyle/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Антикоррупционная политическая деятельность включает: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создание и обеспечение деятельности государственных и иных органов, включая специальные подразделения по борьбе с коррупцией;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образование на различных уровнях комиссий, координационных совещаний по борьбе с преступностью и коррупцией, специальных информационно-аналитических и криминологических центров;</a:t>
            </a: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5200997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850" y="908721"/>
            <a:ext cx="8424863" cy="5663530"/>
          </a:xfrm>
        </p:spPr>
        <p:txBody>
          <a:bodyPr/>
          <a:lstStyle/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Антикоррупционная политическая деятельность включает: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обеспечение научного сопровождения деятельности государственных органов по борьбе с коррупцией;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использование государственных СМИ, активное вовлечение граждан, общественных организаций и трудовых коллективов в деятельность по противодействию коррупции;</a:t>
            </a:r>
          </a:p>
          <a:p>
            <a:pPr marL="82550" eaLnBrk="1" hangingPunct="1">
              <a:defRPr/>
            </a:pPr>
            <a:r>
              <a:rPr lang="ru-RU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наличие стандартов властного администрирования и т. п.</a:t>
            </a: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3650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56273459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3017</TotalTime>
  <Words>383</Words>
  <Application>Microsoft Office PowerPoint</Application>
  <PresentationFormat>Экран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Академия</dc:title>
  <dc:creator>g</dc:creator>
  <cp:lastModifiedBy>Kab101_GorVal6</cp:lastModifiedBy>
  <cp:revision>241</cp:revision>
  <cp:lastPrinted>2024-10-16T11:59:11Z</cp:lastPrinted>
  <dcterms:created xsi:type="dcterms:W3CDTF">2007-12-09T10:47:02Z</dcterms:created>
  <dcterms:modified xsi:type="dcterms:W3CDTF">2025-03-19T13:08:41Z</dcterms:modified>
</cp:coreProperties>
</file>