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61" r:id="rId3"/>
    <p:sldId id="257" r:id="rId4"/>
    <p:sldId id="259" r:id="rId5"/>
    <p:sldId id="287" r:id="rId6"/>
    <p:sldId id="288" r:id="rId7"/>
    <p:sldId id="289" r:id="rId8"/>
    <p:sldId id="267" r:id="rId9"/>
    <p:sldId id="272" r:id="rId10"/>
    <p:sldId id="273" r:id="rId11"/>
    <p:sldId id="274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6" r:id="rId22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Образец заголовка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</a:pPr>
            <a:fld id="{07B4C7BD-301A-4284-974C-5AE356946423}" type="slidenum">
              <a:rPr lang="en-US" sz="1400" b="0" strike="noStrike" spc="-1">
                <a:solidFill>
                  <a:srgbClr val="000000"/>
                </a:solidFill>
                <a:latin typeface="Arial"/>
              </a:rPr>
              <a:pPr algn="r">
                <a:lnSpc>
                  <a:spcPct val="100000"/>
                </a:lnSpc>
              </a:pPr>
              <a:t>‹#›</a:t>
            </a:fld>
            <a:endParaRPr lang="en-US" sz="14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Образец заголовка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>
            <a:noAutofit/>
          </a:bodyPr>
          <a:lstStyle/>
          <a:p>
            <a:pPr marL="432000" indent="-324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Образец текста</a:t>
            </a:r>
          </a:p>
          <a:p>
            <a:pPr marL="864000" lvl="1" indent="-3240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</a:t>
            </a:r>
          </a:p>
          <a:p>
            <a:pPr marL="1296000" lvl="2" indent="-2880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</a:t>
            </a:r>
          </a:p>
          <a:p>
            <a:pPr marL="1728000" lvl="3" indent="-2160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Четвертый уровень</a:t>
            </a:r>
          </a:p>
          <a:p>
            <a:pPr marL="2160000" lvl="4" indent="-2160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124080" y="6245280"/>
            <a:ext cx="289512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6553080" y="6245280"/>
            <a:ext cx="2133360" cy="475920"/>
          </a:xfrm>
          <a:prstGeom prst="rect">
            <a:avLst/>
          </a:prstGeom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</a:pPr>
            <a:fld id="{D77A21FD-1F49-45FD-B86D-82CEF3134354}" type="slidenum">
              <a:rPr lang="en-US" sz="1400" b="0" strike="noStrike" spc="-1">
                <a:solidFill>
                  <a:srgbClr val="000000"/>
                </a:solidFill>
                <a:latin typeface="Arial"/>
              </a:rPr>
              <a:pPr algn="r">
                <a:lnSpc>
                  <a:spcPct val="100000"/>
                </a:lnSpc>
              </a:pPr>
              <a:t>‹#›</a:t>
            </a:fld>
            <a:endParaRPr lang="en-US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Рисунок 3"/>
          <p:cNvPicPr/>
          <p:nvPr/>
        </p:nvPicPr>
        <p:blipFill>
          <a:blip r:embed="rId3" cstate="print"/>
          <a:stretch/>
        </p:blipFill>
        <p:spPr>
          <a:xfrm>
            <a:off x="3314880" y="3501008"/>
            <a:ext cx="2514240" cy="2514240"/>
          </a:xfrm>
          <a:prstGeom prst="rect">
            <a:avLst/>
          </a:prstGeom>
          <a:ln>
            <a:noFill/>
          </a:ln>
        </p:spPr>
      </p:pic>
      <p:sp>
        <p:nvSpPr>
          <p:cNvPr id="107" name="CustomShape 1"/>
          <p:cNvSpPr/>
          <p:nvPr/>
        </p:nvSpPr>
        <p:spPr>
          <a:xfrm>
            <a:off x="304920" y="1295280"/>
            <a:ext cx="8534160" cy="2819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000000"/>
                </a:solidFill>
                <a:latin typeface="Arial"/>
              </a:rPr>
              <a:t>Ц</a:t>
            </a:r>
            <a:r>
              <a:rPr lang="en-US" sz="3600" b="1" strike="noStrike" spc="-1" dirty="0" err="1">
                <a:solidFill>
                  <a:srgbClr val="000000"/>
                </a:solidFill>
                <a:latin typeface="Arial"/>
              </a:rPr>
              <a:t>ифровая</a:t>
            </a:r>
            <a:r>
              <a:rPr lang="en-US" sz="3600" b="1" strike="noStrike" spc="-1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3600" b="1" strike="noStrike" spc="-1" dirty="0" err="1" smtClean="0">
                <a:solidFill>
                  <a:srgbClr val="000000"/>
                </a:solidFill>
                <a:latin typeface="Arial"/>
              </a:rPr>
              <a:t>грамотность</a:t>
            </a:r>
            <a:r>
              <a:rPr lang="ru-RU" sz="3600" b="1" spc="-1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ru-RU" sz="3600" b="1" strike="noStrike" spc="-1" dirty="0" smtClean="0">
                <a:solidFill>
                  <a:srgbClr val="000000"/>
                </a:solidFill>
                <a:latin typeface="Arial"/>
              </a:rPr>
              <a:t>населения</a:t>
            </a:r>
            <a:endParaRPr lang="en-US" sz="3600" b="0" strike="noStrike" spc="-1" dirty="0">
              <a:latin typeface="Arial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3" y="0"/>
            <a:ext cx="970523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0FF9DE9-6F29-482D-8B83-41C0F33F2D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14" t="14763" r="5781"/>
          <a:stretch/>
        </p:blipFill>
        <p:spPr>
          <a:xfrm>
            <a:off x="938411" y="1052736"/>
            <a:ext cx="7736222" cy="5573901"/>
          </a:xfrm>
          <a:prstGeom prst="rect">
            <a:avLst/>
          </a:prstGeom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spAutoFit/>
          </a:bodyPr>
          <a:lstStyle/>
          <a:p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    Защита цифровых активов</a:t>
            </a:r>
          </a:p>
        </p:txBody>
      </p:sp>
      <p:pic>
        <p:nvPicPr>
          <p:cNvPr id="102" name="Рисунок 101"/>
          <p:cNvPicPr/>
          <p:nvPr/>
        </p:nvPicPr>
        <p:blipFill>
          <a:blip r:embed="rId2" cstate="print"/>
          <a:stretch/>
        </p:blipFill>
        <p:spPr>
          <a:xfrm>
            <a:off x="689040" y="1646640"/>
            <a:ext cx="7772040" cy="3704760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539552" y="-330517"/>
            <a:ext cx="8229240" cy="203132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spAutoFit/>
          </a:bodyPr>
          <a:lstStyle/>
          <a:p>
            <a:r>
              <a:rPr lang="ru-RU" sz="4400" b="0" strike="noStrike" spc="-1" dirty="0">
                <a:solidFill>
                  <a:srgbClr val="000000"/>
                </a:solidFill>
                <a:latin typeface="Arial"/>
              </a:rPr>
              <a:t>    </a:t>
            </a:r>
          </a:p>
          <a:p>
            <a:pPr algn="ctr"/>
            <a:r>
              <a:rPr lang="ru-RU" sz="4400" spc="-1" dirty="0">
                <a:solidFill>
                  <a:srgbClr val="000000"/>
                </a:solidFill>
                <a:latin typeface="Arial"/>
              </a:rPr>
              <a:t>Видимые признаки </a:t>
            </a:r>
          </a:p>
          <a:p>
            <a:pPr algn="ctr"/>
            <a:r>
              <a:rPr lang="ru-RU" sz="4400" spc="-1" dirty="0">
                <a:solidFill>
                  <a:srgbClr val="000000"/>
                </a:solidFill>
                <a:latin typeface="Arial"/>
              </a:rPr>
              <a:t>удаленного управления ПК</a:t>
            </a:r>
            <a:endParaRPr lang="ru-RU" sz="4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D0A7DD9-67C1-4BE5-8BB5-C5234742639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871" y="1700808"/>
            <a:ext cx="8961897" cy="4130398"/>
          </a:xfrm>
          <a:prstGeom prst="rect">
            <a:avLst/>
          </a:prstGeom>
        </p:spPr>
      </p:pic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41800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539552" y="8037"/>
            <a:ext cx="8229240" cy="135421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spAutoFit/>
          </a:bodyPr>
          <a:lstStyle/>
          <a:p>
            <a:r>
              <a:rPr lang="ru-RU" sz="4400" b="0" strike="noStrike" spc="-1" dirty="0">
                <a:solidFill>
                  <a:srgbClr val="000000"/>
                </a:solidFill>
                <a:latin typeface="Arial"/>
              </a:rPr>
              <a:t>    </a:t>
            </a:r>
          </a:p>
          <a:p>
            <a:pPr algn="ctr"/>
            <a:r>
              <a:rPr lang="ru-RU" sz="4400" spc="-1" dirty="0">
                <a:solidFill>
                  <a:srgbClr val="000000"/>
                </a:solidFill>
                <a:latin typeface="Arial"/>
              </a:rPr>
              <a:t>Типичные угрозы</a:t>
            </a:r>
            <a:endParaRPr lang="ru-RU" sz="4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B5252EF-9FC2-4B0A-84AF-063EAACEFD2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724" y="2060848"/>
            <a:ext cx="8908552" cy="4069433"/>
          </a:xfrm>
          <a:prstGeom prst="rect">
            <a:avLst/>
          </a:prstGeom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00695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539552" y="8037"/>
            <a:ext cx="8229240" cy="135421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spAutoFit/>
          </a:bodyPr>
          <a:lstStyle/>
          <a:p>
            <a:r>
              <a:rPr lang="ru-RU" sz="4400" b="0" strike="noStrike" spc="-1" dirty="0">
                <a:solidFill>
                  <a:srgbClr val="000000"/>
                </a:solidFill>
                <a:latin typeface="Arial"/>
              </a:rPr>
              <a:t>    </a:t>
            </a:r>
          </a:p>
          <a:p>
            <a:pPr algn="ctr"/>
            <a:r>
              <a:rPr lang="ru-RU" sz="4400" spc="-1" dirty="0">
                <a:solidFill>
                  <a:srgbClr val="000000"/>
                </a:solidFill>
                <a:latin typeface="Arial"/>
              </a:rPr>
              <a:t>«Всезнающий» смартфон</a:t>
            </a:r>
            <a:endParaRPr lang="ru-RU" sz="4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6C74632-853C-424F-8FCE-A97940CA021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586" y="1916832"/>
            <a:ext cx="8862828" cy="4244708"/>
          </a:xfrm>
          <a:prstGeom prst="rect">
            <a:avLst/>
          </a:prstGeom>
        </p:spPr>
      </p:pic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71830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1"/>
          <p:cNvSpPr txBox="1"/>
          <p:nvPr/>
        </p:nvSpPr>
        <p:spPr>
          <a:xfrm>
            <a:off x="1219320" y="274680"/>
            <a:ext cx="746712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1000" lnSpcReduction="20000"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Методы компрометации паролей</a:t>
            </a:r>
          </a:p>
        </p:txBody>
      </p:sp>
      <p:sp>
        <p:nvSpPr>
          <p:cNvPr id="132" name="TextShape 2"/>
          <p:cNvSpPr txBox="1"/>
          <p:nvPr/>
        </p:nvSpPr>
        <p:spPr>
          <a:xfrm>
            <a:off x="457200" y="2057400"/>
            <a:ext cx="8229240" cy="40683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Социальная инженерия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Метод подбора паролей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Использование вредоносного программного обеспечения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«Подглядывание»</a:t>
            </a:r>
          </a:p>
        </p:txBody>
      </p:sp>
      <p:pic>
        <p:nvPicPr>
          <p:cNvPr id="133" name="Рисунок 5"/>
          <p:cNvPicPr/>
          <p:nvPr/>
        </p:nvPicPr>
        <p:blipFill>
          <a:blip r:embed="rId2" cstate="print"/>
          <a:srcRect b="13526"/>
          <a:stretch/>
        </p:blipFill>
        <p:spPr>
          <a:xfrm>
            <a:off x="6701760" y="2791080"/>
            <a:ext cx="1353960" cy="1171080"/>
          </a:xfrm>
          <a:prstGeom prst="rect">
            <a:avLst/>
          </a:prstGeom>
          <a:ln>
            <a:noFill/>
          </a:ln>
        </p:spPr>
      </p:pic>
      <p:pic>
        <p:nvPicPr>
          <p:cNvPr id="134" name="Рисунок 6"/>
          <p:cNvPicPr/>
          <p:nvPr/>
        </p:nvPicPr>
        <p:blipFill>
          <a:blip r:embed="rId3" cstate="print"/>
          <a:srcRect l="7406" b="13337"/>
          <a:stretch/>
        </p:blipFill>
        <p:spPr>
          <a:xfrm>
            <a:off x="6701760" y="3791880"/>
            <a:ext cx="1353960" cy="1267560"/>
          </a:xfrm>
          <a:prstGeom prst="rect">
            <a:avLst/>
          </a:prstGeom>
          <a:ln>
            <a:noFill/>
          </a:ln>
        </p:spPr>
      </p:pic>
      <p:pic>
        <p:nvPicPr>
          <p:cNvPr id="135" name="Рисунок 7"/>
          <p:cNvPicPr/>
          <p:nvPr/>
        </p:nvPicPr>
        <p:blipFill>
          <a:blip r:embed="rId4" cstate="print"/>
          <a:srcRect l="9811" b="13884"/>
          <a:stretch/>
        </p:blipFill>
        <p:spPr>
          <a:xfrm>
            <a:off x="6701760" y="4724280"/>
            <a:ext cx="1353960" cy="1292760"/>
          </a:xfrm>
          <a:prstGeom prst="rect">
            <a:avLst/>
          </a:prstGeom>
          <a:ln>
            <a:noFill/>
          </a:ln>
        </p:spPr>
      </p:pic>
      <p:pic>
        <p:nvPicPr>
          <p:cNvPr id="136" name="Рисунок 8"/>
          <p:cNvPicPr/>
          <p:nvPr/>
        </p:nvPicPr>
        <p:blipFill>
          <a:blip r:embed="rId5" cstate="print"/>
          <a:srcRect l="5373" b="12252"/>
          <a:stretch/>
        </p:blipFill>
        <p:spPr>
          <a:xfrm>
            <a:off x="6701760" y="1535040"/>
            <a:ext cx="1353960" cy="1255680"/>
          </a:xfrm>
          <a:prstGeom prst="rect">
            <a:avLst/>
          </a:prstGeom>
          <a:ln>
            <a:noFill/>
          </a:ln>
        </p:spPr>
      </p:pic>
      <p:pic>
        <p:nvPicPr>
          <p:cNvPr id="8" name="Рисунок 3" descr="Геральдический знак МВД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extShape 1"/>
          <p:cNvSpPr txBox="1"/>
          <p:nvPr/>
        </p:nvSpPr>
        <p:spPr>
          <a:xfrm>
            <a:off x="1752480" y="274680"/>
            <a:ext cx="6933960" cy="8679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cap="all" spc="-1">
                <a:solidFill>
                  <a:srgbClr val="000000"/>
                </a:solidFill>
                <a:latin typeface="Arial"/>
              </a:rPr>
              <a:t>Электронная почта</a:t>
            </a: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9" name="TextShape 2"/>
          <p:cNvSpPr txBox="1"/>
          <p:nvPr/>
        </p:nvSpPr>
        <p:spPr>
          <a:xfrm>
            <a:off x="457200" y="1981080"/>
            <a:ext cx="8229240" cy="414468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Получить данные для авторизации на сторонних ресурсах (интернет-банки, социальные сети, корпоративные порталы)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Получить вознаграждение за возвращение доступа к электронной почте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Рассылать спам-сообщения другим пользователям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Подорвать репутацию </a:t>
            </a:r>
          </a:p>
          <a:p>
            <a:pPr marL="343080" indent="-342720">
              <a:lnSpc>
                <a:spcPct val="100000"/>
              </a:lnSpc>
              <a:spcBef>
                <a:spcPts val="18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Дальнейшая перепродажа данных</a:t>
            </a:r>
          </a:p>
        </p:txBody>
      </p:sp>
      <p:sp>
        <p:nvSpPr>
          <p:cNvPr id="150" name="CustomShape 3"/>
          <p:cNvSpPr/>
          <p:nvPr/>
        </p:nvSpPr>
        <p:spPr>
          <a:xfrm>
            <a:off x="457200" y="1143000"/>
            <a:ext cx="8421840" cy="533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spc="-1" dirty="0">
                <a:solidFill>
                  <a:srgbClr val="000000"/>
                </a:solidFill>
                <a:latin typeface="Arial"/>
              </a:rPr>
              <a:t>ВОЗМОЖНЫЕ ЦЕЛИ ПРЕСТУПНИКОВ</a:t>
            </a:r>
            <a:endParaRPr lang="en-US" sz="3200" b="0" strike="noStrike" spc="-1" dirty="0">
              <a:latin typeface="Arial"/>
            </a:endParaRPr>
          </a:p>
        </p:txBody>
      </p:sp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extShape 1"/>
          <p:cNvSpPr txBox="1"/>
          <p:nvPr/>
        </p:nvSpPr>
        <p:spPr>
          <a:xfrm>
            <a:off x="1066680" y="2057400"/>
            <a:ext cx="7619760" cy="40683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подключите двухфакторную аутентификацию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используйте надежный пароль для доступа к электронной почте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используйте спам-фильтры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используйте отдельные e-mail адреса: закрытые (только для интернет-банкинга, привязки устройств и средств защиты и т. д.), открытые (только для переписки, регистрации на форумах и социальных сетях, оформления различных подписок и т.д.)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в случае подозрительных ситуаций проверьте статистику подключений и измените пароль.</a:t>
            </a:r>
          </a:p>
        </p:txBody>
      </p:sp>
      <p:sp>
        <p:nvSpPr>
          <p:cNvPr id="152" name="TextShape 2"/>
          <p:cNvSpPr txBox="1"/>
          <p:nvPr/>
        </p:nvSpPr>
        <p:spPr>
          <a:xfrm>
            <a:off x="1752480" y="762120"/>
            <a:ext cx="73148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Arial"/>
              </a:rPr>
              <a:t>Рекомендации по безопасному </a:t>
            </a:r>
            <a:r>
              <a:rPr lang="ru-RU" sz="3600" b="0" strike="noStrike" spc="-151">
                <a:solidFill>
                  <a:srgbClr val="000000"/>
                </a:solidFill>
                <a:latin typeface="Arial"/>
              </a:rPr>
              <a:t>использованию электронной почты 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TextShape 1"/>
          <p:cNvSpPr txBox="1"/>
          <p:nvPr/>
        </p:nvSpPr>
        <p:spPr>
          <a:xfrm>
            <a:off x="1371600" y="274680"/>
            <a:ext cx="73148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Фишинг</a:t>
            </a:r>
          </a:p>
        </p:txBody>
      </p:sp>
      <p:sp>
        <p:nvSpPr>
          <p:cNvPr id="154" name="TextShape 2"/>
          <p:cNvSpPr txBox="1"/>
          <p:nvPr/>
        </p:nvSpPr>
        <p:spPr>
          <a:xfrm>
            <a:off x="1371600" y="1371600"/>
            <a:ext cx="7314840" cy="4876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Адресный фишинг - отправка конкретному сотруднику фишингового письма, которое может содержать обращение по имени и отчеству, повторять оформление служебной рассылки, либо отправлено от имени одного  из сотрудников.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Массовый фишинг – рассылка множеству получателей с целью кражи их учетных данных, обычно, с применением поддельных страниц входа известных ресурсов. </a:t>
            </a:r>
          </a:p>
          <a:p>
            <a:pPr marL="343080" indent="-342720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Текст ссылки в письме скрывает фактическую ссылку на фишинговый сайт, тем самым вводит пользователя в заблуждение.</a:t>
            </a: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spAutoFit/>
          </a:bodyPr>
          <a:lstStyle/>
          <a:p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				Пример фишинга</a:t>
            </a:r>
          </a:p>
        </p:txBody>
      </p:sp>
      <p:pic>
        <p:nvPicPr>
          <p:cNvPr id="158" name="Рисунок 157"/>
          <p:cNvPicPr/>
          <p:nvPr/>
        </p:nvPicPr>
        <p:blipFill>
          <a:blip r:embed="rId2" cstate="print"/>
          <a:stretch/>
        </p:blipFill>
        <p:spPr>
          <a:xfrm>
            <a:off x="657720" y="1641960"/>
            <a:ext cx="7762680" cy="3714480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Объект 3"/>
          <p:cNvPicPr/>
          <p:nvPr/>
        </p:nvPicPr>
        <p:blipFill>
          <a:blip r:embed="rId2" cstate="print"/>
          <a:stretch/>
        </p:blipFill>
        <p:spPr>
          <a:xfrm>
            <a:off x="1066680" y="838080"/>
            <a:ext cx="7649280" cy="5932080"/>
          </a:xfrm>
          <a:prstGeom prst="rect">
            <a:avLst/>
          </a:prstGeom>
          <a:ln>
            <a:noFill/>
          </a:ln>
        </p:spPr>
      </p:pic>
      <p:sp>
        <p:nvSpPr>
          <p:cNvPr id="160" name="TextShape 1"/>
          <p:cNvSpPr txBox="1"/>
          <p:nvPr/>
        </p:nvSpPr>
        <p:spPr>
          <a:xfrm>
            <a:off x="1905120" y="152280"/>
            <a:ext cx="6933960" cy="609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0" strike="noStrike" spc="-1">
                <a:solidFill>
                  <a:srgbClr val="000000"/>
                </a:solidFill>
                <a:latin typeface="Arial"/>
              </a:rPr>
              <a:t>Фишинговое письмо</a:t>
            </a: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TextShape 1"/>
          <p:cNvSpPr txBox="1"/>
          <p:nvPr/>
        </p:nvSpPr>
        <p:spPr>
          <a:xfrm>
            <a:off x="1676520" y="152280"/>
            <a:ext cx="7009920" cy="4870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0" strike="noStrike" spc="-1">
                <a:solidFill>
                  <a:srgbClr val="000000"/>
                </a:solidFill>
                <a:latin typeface="Arial"/>
              </a:rPr>
              <a:t>Фишинговое письмо</a:t>
            </a:r>
          </a:p>
        </p:txBody>
      </p:sp>
      <p:pic>
        <p:nvPicPr>
          <p:cNvPr id="162" name="Объект 5"/>
          <p:cNvPicPr/>
          <p:nvPr/>
        </p:nvPicPr>
        <p:blipFill>
          <a:blip r:embed="rId2" cstate="print"/>
          <a:stretch/>
        </p:blipFill>
        <p:spPr>
          <a:xfrm>
            <a:off x="1295280" y="838080"/>
            <a:ext cx="7551000" cy="5856120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1676520" y="274680"/>
            <a:ext cx="7009920" cy="639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4000" b="0" strike="noStrike" spc="-1">
                <a:solidFill>
                  <a:srgbClr val="000000"/>
                </a:solidFill>
                <a:latin typeface="Arial"/>
              </a:rPr>
              <a:t>Фишинговое письмо</a:t>
            </a:r>
            <a:endParaRPr lang="en-US" sz="4000" b="0" strike="noStrike" spc="-1">
              <a:latin typeface="Arial"/>
            </a:endParaRPr>
          </a:p>
        </p:txBody>
      </p:sp>
      <p:pic>
        <p:nvPicPr>
          <p:cNvPr id="164" name="Объект 3"/>
          <p:cNvPicPr/>
          <p:nvPr/>
        </p:nvPicPr>
        <p:blipFill>
          <a:blip r:embed="rId2" cstate="print"/>
          <a:stretch/>
        </p:blipFill>
        <p:spPr>
          <a:xfrm>
            <a:off x="1089360" y="914400"/>
            <a:ext cx="7597080" cy="5714640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Объект 3"/>
          <p:cNvPicPr/>
          <p:nvPr/>
        </p:nvPicPr>
        <p:blipFill>
          <a:blip r:embed="rId2" cstate="print"/>
          <a:stretch/>
        </p:blipFill>
        <p:spPr>
          <a:xfrm>
            <a:off x="1563480" y="1600200"/>
            <a:ext cx="6894360" cy="5185800"/>
          </a:xfrm>
          <a:prstGeom prst="rect">
            <a:avLst/>
          </a:prstGeom>
          <a:ln>
            <a:noFill/>
          </a:ln>
        </p:spPr>
      </p:pic>
      <p:sp>
        <p:nvSpPr>
          <p:cNvPr id="166" name="CustomShape 1"/>
          <p:cNvSpPr/>
          <p:nvPr/>
        </p:nvSpPr>
        <p:spPr>
          <a:xfrm>
            <a:off x="838080" y="274680"/>
            <a:ext cx="8229240" cy="1142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3600" b="0" strike="noStrike" spc="-1">
                <a:solidFill>
                  <a:srgbClr val="000000"/>
                </a:solidFill>
                <a:latin typeface="Arial"/>
              </a:rPr>
              <a:t>После клика пользователя направляют на поддельную страницу</a:t>
            </a:r>
            <a:endParaRPr lang="en-US" sz="3600" b="0" strike="noStrike" spc="-1">
              <a:latin typeface="Arial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Объект 3"/>
          <p:cNvPicPr/>
          <p:nvPr/>
        </p:nvPicPr>
        <p:blipFill>
          <a:blip r:embed="rId2" cstate="print"/>
          <a:stretch/>
        </p:blipFill>
        <p:spPr>
          <a:xfrm>
            <a:off x="170640" y="1675800"/>
            <a:ext cx="8888040" cy="4724640"/>
          </a:xfrm>
          <a:prstGeom prst="rect">
            <a:avLst/>
          </a:prstGeom>
          <a:ln>
            <a:noFill/>
          </a:ln>
        </p:spPr>
      </p:pic>
      <p:sp>
        <p:nvSpPr>
          <p:cNvPr id="168" name="TextShape 1"/>
          <p:cNvSpPr txBox="1"/>
          <p:nvPr/>
        </p:nvSpPr>
        <p:spPr>
          <a:xfrm>
            <a:off x="1219320" y="274680"/>
            <a:ext cx="746712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Arial"/>
              </a:rPr>
              <a:t>Предварительно проверьте ссылку на сайте </a:t>
            </a:r>
            <a:r>
              <a:rPr lang="ru-RU" sz="3600" b="1" strike="noStrike" spc="-1">
                <a:solidFill>
                  <a:srgbClr val="000000"/>
                </a:solidFill>
                <a:latin typeface="Arial"/>
              </a:rPr>
              <a:t>virustotal.com</a:t>
            </a:r>
            <a:endParaRPr lang="ru-RU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CustomShape 2"/>
          <p:cNvSpPr/>
          <p:nvPr/>
        </p:nvSpPr>
        <p:spPr>
          <a:xfrm>
            <a:off x="2666880" y="4952880"/>
            <a:ext cx="990360" cy="1705680"/>
          </a:xfrm>
          <a:prstGeom prst="ellipse">
            <a:avLst/>
          </a:prstGeom>
          <a:noFill/>
          <a:ln w="255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0" name="CustomShape 3"/>
          <p:cNvSpPr/>
          <p:nvPr/>
        </p:nvSpPr>
        <p:spPr>
          <a:xfrm>
            <a:off x="7543800" y="5029200"/>
            <a:ext cx="990360" cy="1705680"/>
          </a:xfrm>
          <a:prstGeom prst="ellipse">
            <a:avLst/>
          </a:prstGeom>
          <a:noFill/>
          <a:ln w="255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Shape 1"/>
          <p:cNvSpPr txBox="1"/>
          <p:nvPr/>
        </p:nvSpPr>
        <p:spPr>
          <a:xfrm>
            <a:off x="1066680" y="2057400"/>
            <a:ext cx="7619760" cy="40683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Соблюдайте правило «чистого стола» и «чистого экрана». Любые носители служебной информации должны храниться в местах, недоступных посторонним лицам.</a:t>
            </a:r>
          </a:p>
          <a:p>
            <a:pPr marL="343080" indent="-342720">
              <a:lnSpc>
                <a:spcPct val="100000"/>
              </a:lnSpc>
              <a:spcBef>
                <a:spcPts val="72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При общении с коллегами позаботьтесь о том, чтобы скрыть информацию с Вашего монитора. Для этого используйте комбинацию клавиш            </a:t>
            </a:r>
            <a:r>
              <a:rPr lang="ru-RU" sz="3600" b="1" strike="noStrike" spc="-1" dirty="0">
                <a:solidFill>
                  <a:srgbClr val="000000"/>
                </a:solidFill>
                <a:latin typeface="Arial"/>
              </a:rPr>
              <a:t>+ D</a:t>
            </a:r>
            <a:endParaRPr lang="ru-RU" sz="3600" b="0" strike="noStrike" spc="-1" dirty="0">
              <a:solidFill>
                <a:srgbClr val="000000"/>
              </a:solidFill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72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Блокируйте компьютер, покидая рабочее место. Для этого используйте комбинацию клавиш            </a:t>
            </a:r>
            <a:r>
              <a:rPr lang="ru-RU" sz="3600" b="1" strike="noStrike" spc="-1" dirty="0">
                <a:solidFill>
                  <a:srgbClr val="000000"/>
                </a:solidFill>
                <a:latin typeface="Arial"/>
              </a:rPr>
              <a:t>+ L</a:t>
            </a:r>
            <a:endParaRPr lang="ru-RU" sz="3600" b="0" strike="noStrike" spc="-1" dirty="0">
              <a:solidFill>
                <a:srgbClr val="000000"/>
              </a:solidFill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Своевременно изымайте документы с принтеров.</a:t>
            </a:r>
          </a:p>
          <a:p>
            <a:pPr marL="343080" indent="-34272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Symbol" charset="2"/>
              <a:buChar char=""/>
            </a:pPr>
            <a:r>
              <a:rPr lang="ru-RU" sz="2000" b="0" strike="noStrike" spc="-1" dirty="0">
                <a:solidFill>
                  <a:srgbClr val="000000"/>
                </a:solidFill>
                <a:latin typeface="Arial"/>
              </a:rPr>
              <a:t>Используйте для уничтожения черновиков шредеры.</a:t>
            </a:r>
          </a:p>
        </p:txBody>
      </p:sp>
      <p:pic>
        <p:nvPicPr>
          <p:cNvPr id="172" name="Рисунок 4"/>
          <p:cNvPicPr/>
          <p:nvPr/>
        </p:nvPicPr>
        <p:blipFill>
          <a:blip r:embed="rId2" cstate="print"/>
          <a:stretch/>
        </p:blipFill>
        <p:spPr>
          <a:xfrm>
            <a:off x="5638680" y="3733920"/>
            <a:ext cx="570960" cy="557280"/>
          </a:xfrm>
          <a:prstGeom prst="rect">
            <a:avLst/>
          </a:prstGeom>
          <a:ln>
            <a:noFill/>
          </a:ln>
        </p:spPr>
      </p:pic>
      <p:pic>
        <p:nvPicPr>
          <p:cNvPr id="173" name="Рисунок 5"/>
          <p:cNvPicPr/>
          <p:nvPr/>
        </p:nvPicPr>
        <p:blipFill>
          <a:blip r:embed="rId2" cstate="print"/>
          <a:stretch/>
        </p:blipFill>
        <p:spPr>
          <a:xfrm>
            <a:off x="5634360" y="4651200"/>
            <a:ext cx="570960" cy="557280"/>
          </a:xfrm>
          <a:prstGeom prst="rect">
            <a:avLst/>
          </a:prstGeom>
          <a:ln>
            <a:noFill/>
          </a:ln>
        </p:spPr>
      </p:pic>
      <p:sp>
        <p:nvSpPr>
          <p:cNvPr id="174" name="TextShape 2"/>
          <p:cNvSpPr txBox="1"/>
          <p:nvPr/>
        </p:nvSpPr>
        <p:spPr>
          <a:xfrm>
            <a:off x="1115616" y="454680"/>
            <a:ext cx="7570824" cy="17521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0" strike="noStrike" spc="-1" dirty="0">
                <a:solidFill>
                  <a:srgbClr val="000000"/>
                </a:solidFill>
                <a:latin typeface="Arial"/>
              </a:rPr>
              <a:t>Безопасность при использовании информационных ресурсов</a:t>
            </a:r>
          </a:p>
        </p:txBody>
      </p:sp>
      <p:pic>
        <p:nvPicPr>
          <p:cNvPr id="6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extShape 1"/>
          <p:cNvSpPr txBox="1"/>
          <p:nvPr/>
        </p:nvSpPr>
        <p:spPr>
          <a:xfrm>
            <a:off x="457200" y="507446"/>
            <a:ext cx="8229240" cy="67710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spAutoFit/>
          </a:bodyPr>
          <a:lstStyle/>
          <a:p>
            <a:r>
              <a:rPr lang="ru-RU" sz="4400" b="0" strike="noStrike" spc="-1" dirty="0">
                <a:solidFill>
                  <a:srgbClr val="000000"/>
                </a:solidFill>
                <a:latin typeface="Arial"/>
              </a:rPr>
              <a:t>		Угроза открытых сетей</a:t>
            </a:r>
          </a:p>
        </p:txBody>
      </p:sp>
      <p:pic>
        <p:nvPicPr>
          <p:cNvPr id="176" name="Рисунок 175"/>
          <p:cNvPicPr/>
          <p:nvPr/>
        </p:nvPicPr>
        <p:blipFill>
          <a:blip r:embed="rId2" cstate="print"/>
          <a:stretch/>
        </p:blipFill>
        <p:spPr>
          <a:xfrm>
            <a:off x="717840" y="1634040"/>
            <a:ext cx="7714800" cy="3676320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extShape 1"/>
          <p:cNvSpPr txBox="1"/>
          <p:nvPr/>
        </p:nvSpPr>
        <p:spPr>
          <a:xfrm>
            <a:off x="457200" y="168892"/>
            <a:ext cx="8229240" cy="135421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>
            <a:spAutoFit/>
          </a:bodyPr>
          <a:lstStyle/>
          <a:p>
            <a:r>
              <a:rPr lang="ru-RU" sz="4400" b="0" strike="noStrike" spc="-1" dirty="0">
                <a:solidFill>
                  <a:srgbClr val="000000"/>
                </a:solidFill>
                <a:latin typeface="Arial"/>
              </a:rPr>
              <a:t>		Действия, сопряженные с риском утраты данных</a:t>
            </a:r>
          </a:p>
        </p:txBody>
      </p:sp>
      <p:pic>
        <p:nvPicPr>
          <p:cNvPr id="178" name="Рисунок 177"/>
          <p:cNvPicPr/>
          <p:nvPr/>
        </p:nvPicPr>
        <p:blipFill>
          <a:blip r:embed="rId2" cstate="print"/>
          <a:stretch/>
        </p:blipFill>
        <p:spPr>
          <a:xfrm>
            <a:off x="731880" y="1626480"/>
            <a:ext cx="7686360" cy="3619080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extShape 1"/>
          <p:cNvSpPr txBox="1"/>
          <p:nvPr/>
        </p:nvSpPr>
        <p:spPr>
          <a:xfrm>
            <a:off x="457200" y="274680"/>
            <a:ext cx="8229240" cy="71568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0" strike="noStrike" spc="-1">
                <a:solidFill>
                  <a:srgbClr val="000000"/>
                </a:solidFill>
                <a:latin typeface="Arial"/>
              </a:rPr>
              <a:t>Цели кибератак</a:t>
            </a:r>
          </a:p>
        </p:txBody>
      </p:sp>
      <p:sp>
        <p:nvSpPr>
          <p:cNvPr id="182" name="TextShape 2"/>
          <p:cNvSpPr txBox="1"/>
          <p:nvPr/>
        </p:nvSpPr>
        <p:spPr>
          <a:xfrm>
            <a:off x="838080" y="1533240"/>
            <a:ext cx="1514520" cy="181908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Кража учетных данных </a:t>
            </a:r>
          </a:p>
          <a:p>
            <a:pPr algn="ctr">
              <a:lnSpc>
                <a:spcPct val="100000"/>
              </a:lnSpc>
            </a:pP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47%</a:t>
            </a:r>
          </a:p>
        </p:txBody>
      </p:sp>
      <p:sp>
        <p:nvSpPr>
          <p:cNvPr id="183" name="CustomShape 3"/>
          <p:cNvSpPr/>
          <p:nvPr/>
        </p:nvSpPr>
        <p:spPr>
          <a:xfrm>
            <a:off x="2819520" y="1533240"/>
            <a:ext cx="1523520" cy="1819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Кража данных платежных карт </a:t>
            </a:r>
            <a:endParaRPr lang="en-US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23%</a:t>
            </a:r>
            <a:endParaRPr lang="en-US" sz="3200" b="0" strike="noStrike" spc="-1">
              <a:latin typeface="Arial"/>
            </a:endParaRPr>
          </a:p>
        </p:txBody>
      </p:sp>
      <p:sp>
        <p:nvSpPr>
          <p:cNvPr id="184" name="CustomShape 4"/>
          <p:cNvSpPr/>
          <p:nvPr/>
        </p:nvSpPr>
        <p:spPr>
          <a:xfrm>
            <a:off x="4685040" y="1533240"/>
            <a:ext cx="1828440" cy="1819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Доступ </a:t>
            </a:r>
            <a:r>
              <a:t/>
            </a:r>
            <a:br/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к личной переписке</a:t>
            </a:r>
            <a:endParaRPr lang="en-US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t/>
            </a:r>
            <a:br/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18%</a:t>
            </a:r>
            <a:endParaRPr lang="en-US" sz="3200" b="0" strike="noStrike" spc="-1">
              <a:latin typeface="Arial"/>
            </a:endParaRPr>
          </a:p>
        </p:txBody>
      </p:sp>
      <p:sp>
        <p:nvSpPr>
          <p:cNvPr id="185" name="CustomShape 5"/>
          <p:cNvSpPr/>
          <p:nvPr/>
        </p:nvSpPr>
        <p:spPr>
          <a:xfrm>
            <a:off x="6629400" y="1533240"/>
            <a:ext cx="1828440" cy="1819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Кража личной информации</a:t>
            </a:r>
            <a:endParaRPr lang="en-US" sz="2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 </a:t>
            </a:r>
            <a:r>
              <a:t/>
            </a:r>
            <a:br/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12%</a:t>
            </a:r>
            <a:endParaRPr lang="en-US" sz="3200" b="0" strike="noStrike" spc="-1">
              <a:latin typeface="Arial"/>
            </a:endParaRPr>
          </a:p>
        </p:txBody>
      </p:sp>
      <p:pic>
        <p:nvPicPr>
          <p:cNvPr id="186" name="Рисунок 3"/>
          <p:cNvPicPr/>
          <p:nvPr/>
        </p:nvPicPr>
        <p:blipFill>
          <a:blip r:embed="rId2" cstate="print"/>
          <a:srcRect l="2216" b="13341"/>
          <a:stretch/>
        </p:blipFill>
        <p:spPr>
          <a:xfrm>
            <a:off x="786240" y="3555720"/>
            <a:ext cx="1618200" cy="1434240"/>
          </a:xfrm>
          <a:prstGeom prst="rect">
            <a:avLst/>
          </a:prstGeom>
          <a:ln>
            <a:noFill/>
          </a:ln>
        </p:spPr>
      </p:pic>
      <p:pic>
        <p:nvPicPr>
          <p:cNvPr id="187" name="Рисунок 9"/>
          <p:cNvPicPr/>
          <p:nvPr/>
        </p:nvPicPr>
        <p:blipFill>
          <a:blip r:embed="rId3" cstate="print"/>
          <a:srcRect l="5549" b="12213"/>
          <a:stretch/>
        </p:blipFill>
        <p:spPr>
          <a:xfrm>
            <a:off x="2817000" y="3352680"/>
            <a:ext cx="1526040" cy="1418040"/>
          </a:xfrm>
          <a:prstGeom prst="rect">
            <a:avLst/>
          </a:prstGeom>
          <a:ln>
            <a:noFill/>
          </a:ln>
        </p:spPr>
      </p:pic>
      <p:pic>
        <p:nvPicPr>
          <p:cNvPr id="188" name="Рисунок 10"/>
          <p:cNvPicPr/>
          <p:nvPr/>
        </p:nvPicPr>
        <p:blipFill>
          <a:blip r:embed="rId4" cstate="print"/>
          <a:stretch/>
        </p:blipFill>
        <p:spPr>
          <a:xfrm>
            <a:off x="4685040" y="3555720"/>
            <a:ext cx="1828440" cy="1672920"/>
          </a:xfrm>
          <a:prstGeom prst="rect">
            <a:avLst/>
          </a:prstGeom>
          <a:ln>
            <a:noFill/>
          </a:ln>
        </p:spPr>
      </p:pic>
      <p:pic>
        <p:nvPicPr>
          <p:cNvPr id="189" name="Рисунок 11"/>
          <p:cNvPicPr/>
          <p:nvPr/>
        </p:nvPicPr>
        <p:blipFill>
          <a:blip r:embed="rId5" cstate="print"/>
          <a:srcRect l="4443" b="13341"/>
          <a:stretch/>
        </p:blipFill>
        <p:spPr>
          <a:xfrm>
            <a:off x="6623640" y="3485520"/>
            <a:ext cx="1834200" cy="1663560"/>
          </a:xfrm>
          <a:prstGeom prst="rect">
            <a:avLst/>
          </a:prstGeom>
          <a:ln>
            <a:noFill/>
          </a:ln>
        </p:spPr>
      </p:pic>
      <p:pic>
        <p:nvPicPr>
          <p:cNvPr id="11" name="Рисунок 3" descr="Геральдический знак МВД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0"/>
            <a:ext cx="79692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1269</TotalTime>
  <Words>332</Words>
  <Application>Microsoft Office PowerPoint</Application>
  <PresentationFormat>Экран (4:3)</PresentationFormat>
  <Paragraphs>55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Office Theme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501_8</dc:creator>
  <dc:description/>
  <cp:lastModifiedBy>Kab101_GorVal6</cp:lastModifiedBy>
  <cp:revision>170</cp:revision>
  <cp:lastPrinted>2022-12-19T07:21:18Z</cp:lastPrinted>
  <dcterms:created xsi:type="dcterms:W3CDTF">1601-01-01T00:00:00Z</dcterms:created>
  <dcterms:modified xsi:type="dcterms:W3CDTF">2025-03-19T10:11:39Z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25</vt:i4>
  </property>
  <property fmtid="{D5CDD505-2E9C-101B-9397-08002B2CF9AE}" pid="12" name="Version">
    <vt:i4>1</vt:i4>
  </property>
</Properties>
</file>